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57" r:id="rId5"/>
    <p:sldId id="260" r:id="rId6"/>
    <p:sldId id="261" r:id="rId7"/>
    <p:sldId id="262"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725EF0-FA25-1B87-9F80-E14DA2505D73}" v="6" dt="2024-12-06T20:59:51.462"/>
    <p1510:client id="{CCFEFA0A-2784-4AE2-A20D-75B0FD5E3EE3}" v="172" dt="2024-12-06T08:11:39.925"/>
    <p1510:client id="{D4AB8160-1E2E-A7C1-4B25-893D9335D243}" v="1488" dt="2024-12-06T07:41:09.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59" d="100"/>
          <a:sy n="59" d="100"/>
        </p:scale>
        <p:origin x="88"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yarcadia.org/post/stereotypical-women-s-representation-in-the-film-industry" TargetMode="External"/><Relationship Id="rId2" Type="http://schemas.openxmlformats.org/officeDocument/2006/relationships/hyperlink" Target="https://shoutoutjmu.com/2023/04/08/evolution-of-female-characters-in-popular-culture/" TargetMode="External"/><Relationship Id="rId1" Type="http://schemas.openxmlformats.org/officeDocument/2006/relationships/slideLayout" Target="../slideLayouts/slideLayout2.xml"/><Relationship Id="rId4" Type="http://schemas.openxmlformats.org/officeDocument/2006/relationships/hyperlink" Target="https://mediasmarts.ca/digital-media-literacy/media-issues/gender-representation/men-and-masculinity/common-stereotypes-men-medi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8.xml"/><Relationship Id="rId1" Type="http://schemas.openxmlformats.org/officeDocument/2006/relationships/video" Target="https://www.youtube.com/embed/5uUI7eNwjJ0?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video" Target="https://www.youtube.com/embed/On9jFgV-1cQ?feature=oemb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8.xml"/><Relationship Id="rId1" Type="http://schemas.openxmlformats.org/officeDocument/2006/relationships/video" Target="https://www.youtube.com/embed/FnfJQ3okvBE?feature=oemb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8.xml"/><Relationship Id="rId1" Type="http://schemas.openxmlformats.org/officeDocument/2006/relationships/video" Target="https://www.youtube.com/embed/Xl0ze1Z1ReU?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8.xml"/><Relationship Id="rId1" Type="http://schemas.openxmlformats.org/officeDocument/2006/relationships/video" Target="https://www.youtube.com/embed/9FUqGCVm4Bk?feature=oembe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8.xml"/><Relationship Id="rId1" Type="http://schemas.openxmlformats.org/officeDocument/2006/relationships/video" Target="https://www.youtube.com/embed/MucS9sWykFI?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45972"/>
            <a:ext cx="9144000" cy="2387600"/>
          </a:xfrm>
        </p:spPr>
        <p:txBody>
          <a:bodyPr/>
          <a:lstStyle/>
          <a:p>
            <a:r>
              <a:rPr lang="en-US" dirty="0"/>
              <a:t>Gender Tropes in Victor Herbert's Music</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9B612-794F-8C97-47D5-757D87B9E6E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36702EE-FAE2-B7B9-E131-67C2B3BEAF83}"/>
              </a:ext>
            </a:extLst>
          </p:cNvPr>
          <p:cNvSpPr>
            <a:spLocks noGrp="1"/>
          </p:cNvSpPr>
          <p:nvPr>
            <p:ph idx="1"/>
          </p:nvPr>
        </p:nvSpPr>
        <p:spPr/>
        <p:txBody>
          <a:bodyPr vert="horz" lIns="91440" tIns="45720" rIns="91440" bIns="45720" rtlCol="0" anchor="t">
            <a:normAutofit/>
          </a:bodyPr>
          <a:lstStyle/>
          <a:p>
            <a:r>
              <a:rPr lang="en-US" dirty="0">
                <a:ea typeface="+mn-lt"/>
                <a:cs typeface="+mn-lt"/>
                <a:hlinkClick r:id="rId2"/>
              </a:rPr>
              <a:t>Evolution of Female Characters in Popular Culture – ShoutOut! James Madison University</a:t>
            </a:r>
          </a:p>
          <a:p>
            <a:r>
              <a:rPr lang="en-US" dirty="0">
                <a:ea typeface="+mn-lt"/>
                <a:cs typeface="+mn-lt"/>
                <a:hlinkClick r:id="rId3"/>
              </a:rPr>
              <a:t>Stereotypical Women's Representation in the Film Industry</a:t>
            </a:r>
          </a:p>
          <a:p>
            <a:r>
              <a:rPr lang="en-US" dirty="0">
                <a:ea typeface="+mn-lt"/>
                <a:cs typeface="+mn-lt"/>
                <a:hlinkClick r:id="rId4"/>
              </a:rPr>
              <a:t>Common Stereotypes of Men in Media | MediaSmarts</a:t>
            </a:r>
          </a:p>
          <a:p>
            <a:endParaRPr lang="en-US" dirty="0"/>
          </a:p>
        </p:txBody>
      </p:sp>
    </p:spTree>
    <p:extLst>
      <p:ext uri="{BB962C8B-B14F-4D97-AF65-F5344CB8AC3E}">
        <p14:creationId xmlns:p14="http://schemas.microsoft.com/office/powerpoint/2010/main" val="3557865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5ECE7-21C9-4013-4562-4A29C32AF123}"/>
              </a:ext>
            </a:extLst>
          </p:cNvPr>
          <p:cNvSpPr>
            <a:spLocks noGrp="1"/>
          </p:cNvSpPr>
          <p:nvPr>
            <p:ph type="title"/>
          </p:nvPr>
        </p:nvSpPr>
        <p:spPr/>
        <p:txBody>
          <a:bodyPr/>
          <a:lstStyle/>
          <a:p>
            <a:r>
              <a:rPr lang="en-US" dirty="0"/>
              <a:t>Gender Tropes in Media</a:t>
            </a:r>
          </a:p>
        </p:txBody>
      </p:sp>
      <p:sp>
        <p:nvSpPr>
          <p:cNvPr id="3" name="Content Placeholder 2">
            <a:extLst>
              <a:ext uri="{FF2B5EF4-FFF2-40B4-BE49-F238E27FC236}">
                <a16:creationId xmlns:a16="http://schemas.microsoft.com/office/drawing/2014/main" id="{A28422B4-557B-1CE2-EE5F-03AF22190BE4}"/>
              </a:ext>
            </a:extLst>
          </p:cNvPr>
          <p:cNvSpPr>
            <a:spLocks noGrp="1"/>
          </p:cNvSpPr>
          <p:nvPr>
            <p:ph idx="1"/>
          </p:nvPr>
        </p:nvSpPr>
        <p:spPr/>
        <p:txBody>
          <a:bodyPr vert="horz" lIns="91440" tIns="45720" rIns="91440" bIns="45720" rtlCol="0" anchor="t">
            <a:normAutofit/>
          </a:bodyPr>
          <a:lstStyle/>
          <a:p>
            <a:r>
              <a:rPr lang="en-US" sz="3600" dirty="0"/>
              <a:t>Men are often portrayed as strong, tough, and self-sufficient</a:t>
            </a:r>
          </a:p>
          <a:p>
            <a:pPr marL="0" indent="0">
              <a:buNone/>
            </a:pPr>
            <a:endParaRPr lang="en-US" sz="3600" dirty="0"/>
          </a:p>
          <a:p>
            <a:r>
              <a:rPr lang="en-US" sz="3600" dirty="0"/>
              <a:t>Women are often portrayed as elegant, weak, overly emotional, and dependent </a:t>
            </a:r>
          </a:p>
        </p:txBody>
      </p:sp>
    </p:spTree>
    <p:extLst>
      <p:ext uri="{BB962C8B-B14F-4D97-AF65-F5344CB8AC3E}">
        <p14:creationId xmlns:p14="http://schemas.microsoft.com/office/powerpoint/2010/main" val="681387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086A9-785E-29E6-13C1-A9DC2902FFCC}"/>
              </a:ext>
            </a:extLst>
          </p:cNvPr>
          <p:cNvSpPr>
            <a:spLocks noGrp="1"/>
          </p:cNvSpPr>
          <p:nvPr>
            <p:ph type="title"/>
          </p:nvPr>
        </p:nvSpPr>
        <p:spPr/>
        <p:txBody>
          <a:bodyPr/>
          <a:lstStyle/>
          <a:p>
            <a:r>
              <a:rPr lang="en-US" dirty="0"/>
              <a:t>Victor Herbert's Operettas</a:t>
            </a:r>
          </a:p>
        </p:txBody>
      </p:sp>
      <p:sp>
        <p:nvSpPr>
          <p:cNvPr id="3" name="Content Placeholder 2">
            <a:extLst>
              <a:ext uri="{FF2B5EF4-FFF2-40B4-BE49-F238E27FC236}">
                <a16:creationId xmlns:a16="http://schemas.microsoft.com/office/drawing/2014/main" id="{CC8100A2-24E9-ABD0-78E9-C903DE7ECEFF}"/>
              </a:ext>
            </a:extLst>
          </p:cNvPr>
          <p:cNvSpPr>
            <a:spLocks noGrp="1"/>
          </p:cNvSpPr>
          <p:nvPr>
            <p:ph idx="1"/>
          </p:nvPr>
        </p:nvSpPr>
        <p:spPr/>
        <p:txBody>
          <a:bodyPr vert="horz" lIns="91440" tIns="45720" rIns="91440" bIns="45720" rtlCol="0" anchor="t">
            <a:normAutofit/>
          </a:bodyPr>
          <a:lstStyle/>
          <a:p>
            <a:r>
              <a:rPr lang="en-US" sz="3600" dirty="0"/>
              <a:t>One of the things that Victor Herbert was known for were his operettas, or light operas.</a:t>
            </a:r>
          </a:p>
          <a:p>
            <a:r>
              <a:rPr lang="en-US" sz="3600" dirty="0"/>
              <a:t>Instrumental selections from his operettas were often used for silent film.</a:t>
            </a:r>
          </a:p>
          <a:p>
            <a:r>
              <a:rPr lang="en-US" sz="3600" dirty="0"/>
              <a:t>Since many of the examples of these tropes are found in the instrumental parts, these tropes would transfer to silent films as well.</a:t>
            </a:r>
          </a:p>
        </p:txBody>
      </p:sp>
    </p:spTree>
    <p:extLst>
      <p:ext uri="{BB962C8B-B14F-4D97-AF65-F5344CB8AC3E}">
        <p14:creationId xmlns:p14="http://schemas.microsoft.com/office/powerpoint/2010/main" val="2224225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BA9C8-C0CB-EB6C-2DBD-63E2349D5EA5}"/>
              </a:ext>
            </a:extLst>
          </p:cNvPr>
          <p:cNvSpPr>
            <a:spLocks noGrp="1"/>
          </p:cNvSpPr>
          <p:nvPr>
            <p:ph type="title"/>
          </p:nvPr>
        </p:nvSpPr>
        <p:spPr/>
        <p:txBody>
          <a:bodyPr/>
          <a:lstStyle/>
          <a:p>
            <a:r>
              <a:rPr lang="en-US" dirty="0"/>
              <a:t>"A Widow Has Ways" from </a:t>
            </a:r>
            <a:r>
              <a:rPr lang="en-US" i="1" dirty="0"/>
              <a:t>The Red Mill</a:t>
            </a:r>
          </a:p>
        </p:txBody>
      </p:sp>
      <p:pic>
        <p:nvPicPr>
          <p:cNvPr id="5" name="Online Media 4" title="&quot;A Widow Has Ways&quot; from THE RED MILL by Victor Herbert">
            <a:hlinkClick r:id="" action="ppaction://media"/>
            <a:extLst>
              <a:ext uri="{FF2B5EF4-FFF2-40B4-BE49-F238E27FC236}">
                <a16:creationId xmlns:a16="http://schemas.microsoft.com/office/drawing/2014/main" id="{19D91B6A-9F5C-FA74-50A1-766BD403F627}"/>
              </a:ext>
            </a:extLst>
          </p:cNvPr>
          <p:cNvPicPr>
            <a:picLocks noGrp="1" noRot="1" noChangeAspect="1"/>
          </p:cNvPicPr>
          <p:nvPr>
            <p:ph idx="1"/>
            <a:videoFile r:link="rId1"/>
          </p:nvPr>
        </p:nvPicPr>
        <p:blipFill>
          <a:blip r:embed="rId3"/>
          <a:stretch>
            <a:fillRect/>
          </a:stretch>
        </p:blipFill>
        <p:spPr>
          <a:xfrm>
            <a:off x="4772025" y="1090431"/>
            <a:ext cx="6172200" cy="3486150"/>
          </a:xfrm>
        </p:spPr>
      </p:pic>
      <p:sp>
        <p:nvSpPr>
          <p:cNvPr id="4" name="Text Placeholder 3">
            <a:extLst>
              <a:ext uri="{FF2B5EF4-FFF2-40B4-BE49-F238E27FC236}">
                <a16:creationId xmlns:a16="http://schemas.microsoft.com/office/drawing/2014/main" id="{89E2A8A5-C804-6942-04A3-E6B787D3615D}"/>
              </a:ext>
            </a:extLst>
          </p:cNvPr>
          <p:cNvSpPr>
            <a:spLocks noGrp="1"/>
          </p:cNvSpPr>
          <p:nvPr>
            <p:ph type="body" sz="half" idx="2"/>
          </p:nvPr>
        </p:nvSpPr>
        <p:spPr/>
        <p:txBody>
          <a:bodyPr vert="horz" lIns="91440" tIns="45720" rIns="91440" bIns="45720" rtlCol="0" anchor="t">
            <a:normAutofit/>
          </a:bodyPr>
          <a:lstStyle/>
          <a:p>
            <a:r>
              <a:rPr lang="en-US" sz="2000" dirty="0"/>
              <a:t>The vocal melody and the instrumental part are both very elegant, enforcing the trope that women are always elegant. </a:t>
            </a:r>
          </a:p>
          <a:p>
            <a:r>
              <a:rPr lang="en-US" sz="2000" dirty="0"/>
              <a:t>The song also has a light and delicate feel, which mirrors the trope of delicate women.</a:t>
            </a:r>
          </a:p>
          <a:p>
            <a:r>
              <a:rPr lang="en-US" sz="2000" dirty="0"/>
              <a:t>Finally, the accompaniment often plays the melody with the singer, highlighting the trope that women are dependent.</a:t>
            </a:r>
          </a:p>
        </p:txBody>
      </p:sp>
      <p:sp>
        <p:nvSpPr>
          <p:cNvPr id="6" name="TextBox 5">
            <a:extLst>
              <a:ext uri="{FF2B5EF4-FFF2-40B4-BE49-F238E27FC236}">
                <a16:creationId xmlns:a16="http://schemas.microsoft.com/office/drawing/2014/main" id="{F70AA04B-E0F4-4D95-F57F-98C563511F7D}"/>
              </a:ext>
            </a:extLst>
          </p:cNvPr>
          <p:cNvSpPr txBox="1"/>
          <p:nvPr/>
        </p:nvSpPr>
        <p:spPr>
          <a:xfrm>
            <a:off x="4772025" y="4688981"/>
            <a:ext cx="569976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Channel: Bruce Greengart; performed by the Gregg Smith Singers and Lake Placid Sinfonietta; Kimball Wheeler, mezzo-soprano; Carl Eberl, conductor</a:t>
            </a:r>
          </a:p>
        </p:txBody>
      </p:sp>
    </p:spTree>
    <p:extLst>
      <p:ext uri="{BB962C8B-B14F-4D97-AF65-F5344CB8AC3E}">
        <p14:creationId xmlns:p14="http://schemas.microsoft.com/office/powerpoint/2010/main" val="627535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8308C-A0FB-7FCA-656B-0667F2C36EC7}"/>
              </a:ext>
            </a:extLst>
          </p:cNvPr>
          <p:cNvSpPr>
            <a:spLocks noGrp="1"/>
          </p:cNvSpPr>
          <p:nvPr>
            <p:ph type="title"/>
          </p:nvPr>
        </p:nvSpPr>
        <p:spPr/>
        <p:txBody>
          <a:bodyPr/>
          <a:lstStyle/>
          <a:p>
            <a:r>
              <a:rPr lang="en-US" dirty="0"/>
              <a:t>"Ho! Ye Townsmen" from </a:t>
            </a:r>
            <a:r>
              <a:rPr lang="en-US" i="1" dirty="0"/>
              <a:t>The Fortune Teller</a:t>
            </a:r>
          </a:p>
        </p:txBody>
      </p:sp>
      <p:pic>
        <p:nvPicPr>
          <p:cNvPr id="5" name="Online Media 4" title="&quot;Ho! Ye Townsmen&quot; from THE FORTUNE TELLER (1898) by Victor Herbert">
            <a:hlinkClick r:id="" action="ppaction://media"/>
            <a:extLst>
              <a:ext uri="{FF2B5EF4-FFF2-40B4-BE49-F238E27FC236}">
                <a16:creationId xmlns:a16="http://schemas.microsoft.com/office/drawing/2014/main" id="{374512EF-E6EA-7694-784B-54E7407DC99D}"/>
              </a:ext>
            </a:extLst>
          </p:cNvPr>
          <p:cNvPicPr>
            <a:picLocks noGrp="1" noRot="1" noChangeAspect="1"/>
          </p:cNvPicPr>
          <p:nvPr>
            <p:ph idx="1"/>
            <a:videoFile r:link="rId1"/>
          </p:nvPr>
        </p:nvPicPr>
        <p:blipFill>
          <a:blip r:embed="rId3"/>
          <a:stretch>
            <a:fillRect/>
          </a:stretch>
        </p:blipFill>
        <p:spPr>
          <a:xfrm>
            <a:off x="4846320" y="1257300"/>
            <a:ext cx="6172200" cy="3486150"/>
          </a:xfrm>
        </p:spPr>
      </p:pic>
      <p:sp>
        <p:nvSpPr>
          <p:cNvPr id="4" name="Text Placeholder 3">
            <a:extLst>
              <a:ext uri="{FF2B5EF4-FFF2-40B4-BE49-F238E27FC236}">
                <a16:creationId xmlns:a16="http://schemas.microsoft.com/office/drawing/2014/main" id="{236B5635-1DA8-A177-4839-EC016FA799BA}"/>
              </a:ext>
            </a:extLst>
          </p:cNvPr>
          <p:cNvSpPr>
            <a:spLocks noGrp="1"/>
          </p:cNvSpPr>
          <p:nvPr>
            <p:ph type="body" sz="half" idx="2"/>
          </p:nvPr>
        </p:nvSpPr>
        <p:spPr/>
        <p:txBody>
          <a:bodyPr vert="horz" lIns="91440" tIns="45720" rIns="91440" bIns="45720" rtlCol="0" anchor="t">
            <a:normAutofit/>
          </a:bodyPr>
          <a:lstStyle/>
          <a:p>
            <a:r>
              <a:rPr lang="en-US" sz="2000" dirty="0"/>
              <a:t>This song has a sparse instrumental texture, which reinforces the trope of self-sufficient men.</a:t>
            </a:r>
          </a:p>
          <a:p>
            <a:r>
              <a:rPr lang="en-US" sz="2000" dirty="0"/>
              <a:t>In the instrumental part that is there, the sound is often very full, which reinforces the trope that men are tough and strong.</a:t>
            </a:r>
          </a:p>
        </p:txBody>
      </p:sp>
      <p:sp>
        <p:nvSpPr>
          <p:cNvPr id="6" name="TextBox 5">
            <a:extLst>
              <a:ext uri="{FF2B5EF4-FFF2-40B4-BE49-F238E27FC236}">
                <a16:creationId xmlns:a16="http://schemas.microsoft.com/office/drawing/2014/main" id="{64984FF6-6845-772C-C6C5-9D36D293C0FC}"/>
              </a:ext>
            </a:extLst>
          </p:cNvPr>
          <p:cNvSpPr txBox="1"/>
          <p:nvPr/>
        </p:nvSpPr>
        <p:spPr>
          <a:xfrm>
            <a:off x="4772025" y="4743450"/>
            <a:ext cx="56235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Channel: VHRP Live! Performance by VHRP Live!</a:t>
            </a:r>
          </a:p>
        </p:txBody>
      </p:sp>
    </p:spTree>
    <p:extLst>
      <p:ext uri="{BB962C8B-B14F-4D97-AF65-F5344CB8AC3E}">
        <p14:creationId xmlns:p14="http://schemas.microsoft.com/office/powerpoint/2010/main" val="155858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242D0-646F-E550-12E7-D9269676E219}"/>
              </a:ext>
            </a:extLst>
          </p:cNvPr>
          <p:cNvSpPr>
            <a:spLocks noGrp="1"/>
          </p:cNvSpPr>
          <p:nvPr>
            <p:ph type="title"/>
          </p:nvPr>
        </p:nvSpPr>
        <p:spPr/>
        <p:txBody>
          <a:bodyPr/>
          <a:lstStyle/>
          <a:p>
            <a:r>
              <a:rPr lang="en-US" dirty="0"/>
              <a:t>"Barney O'Flynn" from </a:t>
            </a:r>
            <a:r>
              <a:rPr lang="en-US" i="1" dirty="0"/>
              <a:t>Babes in Toyland</a:t>
            </a:r>
          </a:p>
        </p:txBody>
      </p:sp>
      <p:pic>
        <p:nvPicPr>
          <p:cNvPr id="6" name="Online Media 5" title="Barney O'Flynn - Babes in Toyland - Operetta - Victor Herbert">
            <a:hlinkClick r:id="" action="ppaction://media"/>
            <a:extLst>
              <a:ext uri="{FF2B5EF4-FFF2-40B4-BE49-F238E27FC236}">
                <a16:creationId xmlns:a16="http://schemas.microsoft.com/office/drawing/2014/main" id="{3AC5DD90-4A92-10C9-9F09-A5363D09184E}"/>
              </a:ext>
            </a:extLst>
          </p:cNvPr>
          <p:cNvPicPr>
            <a:picLocks noGrp="1" noRot="1" noChangeAspect="1"/>
          </p:cNvPicPr>
          <p:nvPr>
            <p:ph idx="1"/>
            <a:videoFile r:link="rId1"/>
          </p:nvPr>
        </p:nvPicPr>
        <p:blipFill>
          <a:blip r:embed="rId3"/>
          <a:stretch>
            <a:fillRect/>
          </a:stretch>
        </p:blipFill>
        <p:spPr>
          <a:xfrm>
            <a:off x="5183188" y="1109663"/>
            <a:ext cx="5105400" cy="3816350"/>
          </a:xfrm>
        </p:spPr>
      </p:pic>
      <p:sp>
        <p:nvSpPr>
          <p:cNvPr id="4" name="Text Placeholder 3">
            <a:extLst>
              <a:ext uri="{FF2B5EF4-FFF2-40B4-BE49-F238E27FC236}">
                <a16:creationId xmlns:a16="http://schemas.microsoft.com/office/drawing/2014/main" id="{21F40996-C4BF-8CFB-6A02-7F209AE4E27E}"/>
              </a:ext>
            </a:extLst>
          </p:cNvPr>
          <p:cNvSpPr>
            <a:spLocks noGrp="1"/>
          </p:cNvSpPr>
          <p:nvPr>
            <p:ph type="body" sz="half" idx="2"/>
          </p:nvPr>
        </p:nvSpPr>
        <p:spPr/>
        <p:txBody>
          <a:bodyPr vert="horz" lIns="91440" tIns="45720" rIns="91440" bIns="45720" rtlCol="0" anchor="t">
            <a:normAutofit/>
          </a:bodyPr>
          <a:lstStyle/>
          <a:p>
            <a:r>
              <a:rPr lang="en-US" sz="2000" dirty="0"/>
              <a:t>The melody of this song is very elegant, again reinforcing the trope of the always elegant woman.</a:t>
            </a:r>
          </a:p>
          <a:p>
            <a:r>
              <a:rPr lang="en-US" sz="2000" dirty="0"/>
              <a:t>The instrumentation and lack of fulness in the orchestra sound reinforce the stereotype of the delicate woman.</a:t>
            </a:r>
          </a:p>
        </p:txBody>
      </p:sp>
      <p:sp>
        <p:nvSpPr>
          <p:cNvPr id="7" name="TextBox 6">
            <a:extLst>
              <a:ext uri="{FF2B5EF4-FFF2-40B4-BE49-F238E27FC236}">
                <a16:creationId xmlns:a16="http://schemas.microsoft.com/office/drawing/2014/main" id="{ADE8D7D7-0178-E7AF-55E0-07E7A3A571CE}"/>
              </a:ext>
            </a:extLst>
          </p:cNvPr>
          <p:cNvSpPr txBox="1"/>
          <p:nvPr/>
        </p:nvSpPr>
        <p:spPr>
          <a:xfrm>
            <a:off x="5181600" y="5090160"/>
            <a:ext cx="505968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Channel: </a:t>
            </a:r>
            <a:r>
              <a:rPr lang="en-US" dirty="0" err="1"/>
              <a:t>SirParsifal</a:t>
            </a:r>
            <a:r>
              <a:rPr lang="en-US" dirty="0"/>
              <a:t>; Performed by London Voices and London Sinfonietta; Elizabeth </a:t>
            </a:r>
            <a:r>
              <a:rPr lang="en-US" dirty="0" err="1"/>
              <a:t>Furtral</a:t>
            </a:r>
            <a:r>
              <a:rPr lang="en-US" dirty="0"/>
              <a:t>, soprano; John McGlinn, conductor</a:t>
            </a:r>
          </a:p>
        </p:txBody>
      </p:sp>
    </p:spTree>
    <p:extLst>
      <p:ext uri="{BB962C8B-B14F-4D97-AF65-F5344CB8AC3E}">
        <p14:creationId xmlns:p14="http://schemas.microsoft.com/office/powerpoint/2010/main" val="806149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736A7-6FC9-1037-AB0D-F2F13BCAD713}"/>
              </a:ext>
            </a:extLst>
          </p:cNvPr>
          <p:cNvSpPr>
            <a:spLocks noGrp="1"/>
          </p:cNvSpPr>
          <p:nvPr>
            <p:ph type="title"/>
          </p:nvPr>
        </p:nvSpPr>
        <p:spPr/>
        <p:txBody>
          <a:bodyPr/>
          <a:lstStyle/>
          <a:p>
            <a:r>
              <a:rPr lang="en-US" dirty="0"/>
              <a:t>"The Time, the Place, and the Girl" from </a:t>
            </a:r>
            <a:r>
              <a:rPr lang="en-US" i="1" dirty="0"/>
              <a:t>Mlle. Modiste</a:t>
            </a:r>
          </a:p>
        </p:txBody>
      </p:sp>
      <p:pic>
        <p:nvPicPr>
          <p:cNvPr id="5" name="Online Media 4" title="Arthur Rubin – The Time, the Place, and the Girl">
            <a:hlinkClick r:id="" action="ppaction://media"/>
            <a:extLst>
              <a:ext uri="{FF2B5EF4-FFF2-40B4-BE49-F238E27FC236}">
                <a16:creationId xmlns:a16="http://schemas.microsoft.com/office/drawing/2014/main" id="{144814EB-E4E3-914C-32B5-4BDE3FC5809D}"/>
              </a:ext>
            </a:extLst>
          </p:cNvPr>
          <p:cNvPicPr>
            <a:picLocks noGrp="1" noRot="1" noChangeAspect="1"/>
          </p:cNvPicPr>
          <p:nvPr>
            <p:ph idx="1"/>
            <a:videoFile r:link="rId1"/>
          </p:nvPr>
        </p:nvPicPr>
        <p:blipFill>
          <a:blip r:embed="rId3"/>
          <a:stretch>
            <a:fillRect/>
          </a:stretch>
        </p:blipFill>
        <p:spPr>
          <a:xfrm>
            <a:off x="4969828" y="1262063"/>
            <a:ext cx="6172200" cy="3796030"/>
          </a:xfrm>
        </p:spPr>
      </p:pic>
      <p:sp>
        <p:nvSpPr>
          <p:cNvPr id="4" name="Text Placeholder 3">
            <a:extLst>
              <a:ext uri="{FF2B5EF4-FFF2-40B4-BE49-F238E27FC236}">
                <a16:creationId xmlns:a16="http://schemas.microsoft.com/office/drawing/2014/main" id="{50A35368-18AF-5EA2-7B0C-8D168F4D5E5F}"/>
              </a:ext>
            </a:extLst>
          </p:cNvPr>
          <p:cNvSpPr>
            <a:spLocks noGrp="1"/>
          </p:cNvSpPr>
          <p:nvPr>
            <p:ph type="body" sz="half" idx="2"/>
          </p:nvPr>
        </p:nvSpPr>
        <p:spPr/>
        <p:txBody>
          <a:bodyPr vert="horz" lIns="91440" tIns="45720" rIns="91440" bIns="45720" rtlCol="0" anchor="t">
            <a:normAutofit/>
          </a:bodyPr>
          <a:lstStyle/>
          <a:p>
            <a:r>
              <a:rPr lang="en-US" sz="2000" dirty="0"/>
              <a:t>This song opens in a march style, reinforcing the trope of the tough, strong man.</a:t>
            </a:r>
          </a:p>
          <a:p>
            <a:r>
              <a:rPr lang="en-US" sz="2000" dirty="0"/>
              <a:t>The music in the waltz section is much more tender and elegant, seeming to break away from the typical male tropes. However, this song is referring to a woman, so this section is meant to evoke some of the typical female tropes.</a:t>
            </a:r>
          </a:p>
        </p:txBody>
      </p:sp>
      <p:sp>
        <p:nvSpPr>
          <p:cNvPr id="6" name="TextBox 5">
            <a:extLst>
              <a:ext uri="{FF2B5EF4-FFF2-40B4-BE49-F238E27FC236}">
                <a16:creationId xmlns:a16="http://schemas.microsoft.com/office/drawing/2014/main" id="{CEBC8D05-458C-ABA4-86DD-B8384EC64E60}"/>
              </a:ext>
            </a:extLst>
          </p:cNvPr>
          <p:cNvSpPr txBox="1"/>
          <p:nvPr/>
        </p:nvSpPr>
        <p:spPr>
          <a:xfrm>
            <a:off x="4968240" y="5227320"/>
            <a:ext cx="617728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Channel: </a:t>
            </a:r>
            <a:r>
              <a:rPr lang="en-US" dirty="0" err="1"/>
              <a:t>BlondieJohnson</a:t>
            </a:r>
            <a:r>
              <a:rPr lang="en-US" dirty="0"/>
              <a:t>; Performed by Arthur Rubin; Lehman Engel, conductor</a:t>
            </a:r>
          </a:p>
        </p:txBody>
      </p:sp>
    </p:spTree>
    <p:extLst>
      <p:ext uri="{BB962C8B-B14F-4D97-AF65-F5344CB8AC3E}">
        <p14:creationId xmlns:p14="http://schemas.microsoft.com/office/powerpoint/2010/main" val="1657033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F177D-5272-4264-831A-F39F56477C38}"/>
              </a:ext>
            </a:extLst>
          </p:cNvPr>
          <p:cNvSpPr>
            <a:spLocks noGrp="1"/>
          </p:cNvSpPr>
          <p:nvPr>
            <p:ph type="title"/>
          </p:nvPr>
        </p:nvSpPr>
        <p:spPr/>
        <p:txBody>
          <a:bodyPr/>
          <a:lstStyle/>
          <a:p>
            <a:r>
              <a:rPr lang="en-US" dirty="0"/>
              <a:t>"Naughty Marietta" from </a:t>
            </a:r>
            <a:r>
              <a:rPr lang="en-US" i="1" dirty="0"/>
              <a:t>Naughty Marietta</a:t>
            </a:r>
          </a:p>
        </p:txBody>
      </p:sp>
      <p:pic>
        <p:nvPicPr>
          <p:cNvPr id="5" name="Online Media 4" title="&quot;Naughty Marietta&quot; from NAUGHTY MARIETTA by Victor Herbert">
            <a:hlinkClick r:id="" action="ppaction://media"/>
            <a:extLst>
              <a:ext uri="{FF2B5EF4-FFF2-40B4-BE49-F238E27FC236}">
                <a16:creationId xmlns:a16="http://schemas.microsoft.com/office/drawing/2014/main" id="{207E4F5B-A421-ABA6-127B-8C4C7EA3E256}"/>
              </a:ext>
            </a:extLst>
          </p:cNvPr>
          <p:cNvPicPr>
            <a:picLocks noGrp="1" noRot="1" noChangeAspect="1"/>
          </p:cNvPicPr>
          <p:nvPr>
            <p:ph idx="1"/>
            <a:videoFile r:link="rId1"/>
          </p:nvPr>
        </p:nvPicPr>
        <p:blipFill>
          <a:blip r:embed="rId3"/>
          <a:stretch>
            <a:fillRect/>
          </a:stretch>
        </p:blipFill>
        <p:spPr>
          <a:xfrm>
            <a:off x="4772025" y="989012"/>
            <a:ext cx="6172200" cy="3486150"/>
          </a:xfrm>
        </p:spPr>
      </p:pic>
      <p:sp>
        <p:nvSpPr>
          <p:cNvPr id="4" name="Text Placeholder 3">
            <a:extLst>
              <a:ext uri="{FF2B5EF4-FFF2-40B4-BE49-F238E27FC236}">
                <a16:creationId xmlns:a16="http://schemas.microsoft.com/office/drawing/2014/main" id="{0BEA6DCD-D6DD-5BBE-9C9A-33E484D2C6B0}"/>
              </a:ext>
            </a:extLst>
          </p:cNvPr>
          <p:cNvSpPr>
            <a:spLocks noGrp="1"/>
          </p:cNvSpPr>
          <p:nvPr>
            <p:ph type="body" sz="half" idx="2"/>
          </p:nvPr>
        </p:nvSpPr>
        <p:spPr/>
        <p:txBody>
          <a:bodyPr vert="horz" lIns="91440" tIns="45720" rIns="91440" bIns="45720" rtlCol="0" anchor="t">
            <a:normAutofit/>
          </a:bodyPr>
          <a:lstStyle/>
          <a:p>
            <a:r>
              <a:rPr lang="en-US" sz="2000" dirty="0"/>
              <a:t>Even this song, in which a woman is describing not behaving as expected, is mostly light, delicate, and elegant.</a:t>
            </a:r>
          </a:p>
          <a:p>
            <a:r>
              <a:rPr lang="en-US" sz="2000" dirty="0"/>
              <a:t>There are three notable exceptions: on the words "torrid," "bad," "horrid." These words do not fit the stereotypical model woman, so the orchestral parts here do not fit the stereotype either. Brass instruments are used in these spots and harmonies do not sound as nice.</a:t>
            </a:r>
          </a:p>
        </p:txBody>
      </p:sp>
      <p:sp>
        <p:nvSpPr>
          <p:cNvPr id="7" name="TextBox 6">
            <a:extLst>
              <a:ext uri="{FF2B5EF4-FFF2-40B4-BE49-F238E27FC236}">
                <a16:creationId xmlns:a16="http://schemas.microsoft.com/office/drawing/2014/main" id="{56A95BB1-FDB2-83F5-7229-19AC44FA8F03}"/>
              </a:ext>
            </a:extLst>
          </p:cNvPr>
          <p:cNvSpPr txBox="1"/>
          <p:nvPr/>
        </p:nvSpPr>
        <p:spPr>
          <a:xfrm>
            <a:off x="4772025" y="4525743"/>
            <a:ext cx="615696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Channel: Bruce Greengart; Performed by the New York City Opera; Gianna Rolandi, soprano; John Mauceri, conductor</a:t>
            </a:r>
          </a:p>
        </p:txBody>
      </p:sp>
    </p:spTree>
    <p:extLst>
      <p:ext uri="{BB962C8B-B14F-4D97-AF65-F5344CB8AC3E}">
        <p14:creationId xmlns:p14="http://schemas.microsoft.com/office/powerpoint/2010/main" val="247819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9721F-1423-2B66-15F5-5F11C8B5A234}"/>
              </a:ext>
            </a:extLst>
          </p:cNvPr>
          <p:cNvSpPr>
            <a:spLocks noGrp="1"/>
          </p:cNvSpPr>
          <p:nvPr>
            <p:ph type="title"/>
          </p:nvPr>
        </p:nvSpPr>
        <p:spPr/>
        <p:txBody>
          <a:bodyPr/>
          <a:lstStyle/>
          <a:p>
            <a:r>
              <a:rPr lang="en-US" dirty="0"/>
              <a:t>"If I Were Anybody Else But Me" from </a:t>
            </a:r>
            <a:r>
              <a:rPr lang="en-US" i="1" dirty="0"/>
              <a:t>Naughty Marietta</a:t>
            </a:r>
          </a:p>
        </p:txBody>
      </p:sp>
      <p:pic>
        <p:nvPicPr>
          <p:cNvPr id="5" name="Online Media 4" title="&quot;If I Were Anybody Else But Me&quot; from NAUGHTY MARIETTA by Victor Herbert">
            <a:hlinkClick r:id="" action="ppaction://media"/>
            <a:extLst>
              <a:ext uri="{FF2B5EF4-FFF2-40B4-BE49-F238E27FC236}">
                <a16:creationId xmlns:a16="http://schemas.microsoft.com/office/drawing/2014/main" id="{4FAD4B65-81E0-5F26-9DB7-33040CCF5E43}"/>
              </a:ext>
            </a:extLst>
          </p:cNvPr>
          <p:cNvPicPr>
            <a:picLocks noGrp="1" noRot="1" noChangeAspect="1"/>
          </p:cNvPicPr>
          <p:nvPr>
            <p:ph idx="1"/>
            <a:videoFile r:link="rId1"/>
          </p:nvPr>
        </p:nvPicPr>
        <p:blipFill>
          <a:blip r:embed="rId3"/>
          <a:stretch>
            <a:fillRect/>
          </a:stretch>
        </p:blipFill>
        <p:spPr>
          <a:xfrm>
            <a:off x="4772025" y="989012"/>
            <a:ext cx="6131560" cy="3415030"/>
          </a:xfrm>
        </p:spPr>
      </p:pic>
      <p:sp>
        <p:nvSpPr>
          <p:cNvPr id="4" name="Text Placeholder 3">
            <a:extLst>
              <a:ext uri="{FF2B5EF4-FFF2-40B4-BE49-F238E27FC236}">
                <a16:creationId xmlns:a16="http://schemas.microsoft.com/office/drawing/2014/main" id="{42D0DAD5-FBE5-E31C-C97B-068DC37F5185}"/>
              </a:ext>
            </a:extLst>
          </p:cNvPr>
          <p:cNvSpPr>
            <a:spLocks noGrp="1"/>
          </p:cNvSpPr>
          <p:nvPr>
            <p:ph type="body" sz="half" idx="2"/>
          </p:nvPr>
        </p:nvSpPr>
        <p:spPr/>
        <p:txBody>
          <a:bodyPr vert="horz" lIns="91440" tIns="45720" rIns="91440" bIns="45720" rtlCol="0" anchor="t">
            <a:noAutofit/>
          </a:bodyPr>
          <a:lstStyle/>
          <a:p>
            <a:r>
              <a:rPr lang="en-US" sz="2000" dirty="0"/>
              <a:t>The contrast between the music for male and female characters can clearly be heard in this duet.</a:t>
            </a:r>
          </a:p>
          <a:p>
            <a:r>
              <a:rPr lang="en-US" sz="2000" dirty="0"/>
              <a:t>While the male character is more conversational at the beginning, the female character is lyrical and elegant.</a:t>
            </a:r>
          </a:p>
          <a:p>
            <a:r>
              <a:rPr lang="en-US" sz="2000" dirty="0"/>
              <a:t>In the stronger section, the orchestral part while the male character is singing is much stronger and bolder. The orchestral part while the female character sings is lighter and more elegant.</a:t>
            </a:r>
          </a:p>
        </p:txBody>
      </p:sp>
      <p:sp>
        <p:nvSpPr>
          <p:cNvPr id="6" name="TextBox 5">
            <a:extLst>
              <a:ext uri="{FF2B5EF4-FFF2-40B4-BE49-F238E27FC236}">
                <a16:creationId xmlns:a16="http://schemas.microsoft.com/office/drawing/2014/main" id="{787EB848-A364-E6FF-9C4B-08D9159A7BA2}"/>
              </a:ext>
            </a:extLst>
          </p:cNvPr>
          <p:cNvSpPr txBox="1"/>
          <p:nvPr/>
        </p:nvSpPr>
        <p:spPr>
          <a:xfrm>
            <a:off x="4772025" y="4490183"/>
            <a:ext cx="615696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Channel: Bruce Greengart; Russ Thacker; Gianna Rolandi, soprano; John Mauceri, conductor</a:t>
            </a:r>
          </a:p>
        </p:txBody>
      </p:sp>
    </p:spTree>
    <p:extLst>
      <p:ext uri="{BB962C8B-B14F-4D97-AF65-F5344CB8AC3E}">
        <p14:creationId xmlns:p14="http://schemas.microsoft.com/office/powerpoint/2010/main" val="1791596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644</Words>
  <Application>Microsoft Office PowerPoint</Application>
  <PresentationFormat>Widescreen</PresentationFormat>
  <Paragraphs>39</Paragraphs>
  <Slides>10</Slides>
  <Notes>0</Notes>
  <HiddenSlides>0</HiddenSlides>
  <MMClips>6</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Gender Tropes in Victor Herbert's Music</vt:lpstr>
      <vt:lpstr>Gender Tropes in Media</vt:lpstr>
      <vt:lpstr>Victor Herbert's Operettas</vt:lpstr>
      <vt:lpstr>"A Widow Has Ways" from The Red Mill</vt:lpstr>
      <vt:lpstr>"Ho! Ye Townsmen" from The Fortune Teller</vt:lpstr>
      <vt:lpstr>"Barney O'Flynn" from Babes in Toyland</vt:lpstr>
      <vt:lpstr>"The Time, the Place, and the Girl" from Mlle. Modiste</vt:lpstr>
      <vt:lpstr>"Naughty Marietta" from Naughty Marietta</vt:lpstr>
      <vt:lpstr>"If I Were Anybody Else But Me" from Naughty Marietta</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Tropes in Victor Herbert's Music</dc:title>
  <dc:creator/>
  <cp:lastModifiedBy>Hanna Ivey</cp:lastModifiedBy>
  <cp:revision>414</cp:revision>
  <dcterms:created xsi:type="dcterms:W3CDTF">2024-12-05T01:25:26Z</dcterms:created>
  <dcterms:modified xsi:type="dcterms:W3CDTF">2024-12-12T17:08:37Z</dcterms:modified>
</cp:coreProperties>
</file>