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9" r:id="rId5"/>
    <p:sldId id="279" r:id="rId6"/>
    <p:sldId id="258" r:id="rId7"/>
    <p:sldId id="280" r:id="rId8"/>
    <p:sldId id="281" r:id="rId9"/>
    <p:sldId id="282" r:id="rId10"/>
    <p:sldId id="283" r:id="rId11"/>
    <p:sldId id="284" r:id="rId12"/>
    <p:sldId id="260" r:id="rId13"/>
    <p:sldId id="285" r:id="rId14"/>
    <p:sldId id="286" r:id="rId15"/>
    <p:sldId id="287" r:id="rId16"/>
    <p:sldId id="288" r:id="rId17"/>
    <p:sldId id="261" r:id="rId18"/>
    <p:sldId id="289" r:id="rId19"/>
    <p:sldId id="290" r:id="rId20"/>
    <p:sldId id="291" r:id="rId21"/>
    <p:sldId id="292" r:id="rId22"/>
    <p:sldId id="262" r:id="rId23"/>
    <p:sldId id="276" r:id="rId24"/>
    <p:sldId id="277" r:id="rId25"/>
    <p:sldId id="278" r:id="rId26"/>
    <p:sldId id="263" r:id="rId27"/>
    <p:sldId id="274" r:id="rId28"/>
    <p:sldId id="275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6331B-0172-BE58-E5C3-F2EFCE7E43A4}" v="19" dt="2024-12-12T17:04:14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5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4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021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hapsody_in_Blu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slp.org/wiki/M._Witmark_%26_Sons" TargetMode="External"/><Relationship Id="rId2" Type="http://schemas.openxmlformats.org/officeDocument/2006/relationships/hyperlink" Target="https://imslp.org/wiki/6_Piano_Pieces_(Herbert%2C_Victor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spotify.com/album/1DNnN0t70TZTuCc53nmFrs?si=UWP34hboSaaq7Nd32DC5Sw" TargetMode="External"/><Relationship Id="rId4" Type="http://schemas.openxmlformats.org/officeDocument/2006/relationships/hyperlink" Target="https://open.spotify.com/artist/53jLgwKMIJ4mk4oKx8aizK?si=QNPtA6QCSr-lDL1Jofy9d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1BC5A67-118C-4E4F-B36D-98915F747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ld piano">
            <a:extLst>
              <a:ext uri="{FF2B5EF4-FFF2-40B4-BE49-F238E27FC236}">
                <a16:creationId xmlns:a16="http://schemas.microsoft.com/office/drawing/2014/main" id="{62E34D5E-8449-1927-8580-99D965A7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5443" r="-2" b="-2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20F8B35-FE0B-427D-9196-5DB8CC69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494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Victor Herbert Six Piano Pieces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496" y="4936376"/>
            <a:ext cx="3295006" cy="84716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Created by Camren Davis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59B18A-94FC-4D49-98EB-BEC65B32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76602" y="4316294"/>
            <a:ext cx="1458419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0CEF3-5809-CF32-CF9F-070F1A76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283CAADF-780E-2988-35E6-A2417F7CC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123" y="1497"/>
            <a:ext cx="4918876" cy="68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FFE74-9AF4-4828-950F-293B3271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notes&#10;&#10;Description automatically generated">
            <a:extLst>
              <a:ext uri="{FF2B5EF4-FFF2-40B4-BE49-F238E27FC236}">
                <a16:creationId xmlns:a16="http://schemas.microsoft.com/office/drawing/2014/main" id="{AAA24F62-BFDC-212B-4AA2-3F149859D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3719" y="1303"/>
            <a:ext cx="5054107" cy="68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52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9B6E6-4F64-0F05-799C-072A1B34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b="1" dirty="0"/>
              <a:t>The Mountain Brook</a:t>
            </a:r>
            <a:br>
              <a:rPr lang="en-US" sz="4100" b="1" dirty="0"/>
            </a:br>
            <a:r>
              <a:rPr lang="en-US" sz="4100" b="1" dirty="0"/>
              <a:t>(pg.1)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black and white lines&#10;&#10;Description automatically generated">
            <a:extLst>
              <a:ext uri="{FF2B5EF4-FFF2-40B4-BE49-F238E27FC236}">
                <a16:creationId xmlns:a16="http://schemas.microsoft.com/office/drawing/2014/main" id="{85868AD3-948F-EBC8-06FF-F8E128C33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613" r="2" b="335"/>
          <a:stretch/>
        </p:blipFill>
        <p:spPr>
          <a:xfrm>
            <a:off x="7287538" y="3493"/>
            <a:ext cx="4902371" cy="6850796"/>
          </a:xfrm>
          <a:prstGeom prst="rect">
            <a:avLst/>
          </a:prstGeom>
        </p:spPr>
      </p:pic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7E03FBE-522A-F6EF-517E-158970A08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57" y="4161295"/>
            <a:ext cx="1738394" cy="16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7DA04-E4A0-8205-3F7D-BF56A2F8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notes&#10;&#10;Description automatically generated">
            <a:extLst>
              <a:ext uri="{FF2B5EF4-FFF2-40B4-BE49-F238E27FC236}">
                <a16:creationId xmlns:a16="http://schemas.microsoft.com/office/drawing/2014/main" id="{B3C83992-0A18-10E0-765D-2D731132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7678" y="489"/>
            <a:ext cx="4916235" cy="6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13FBF-A1DB-220A-E315-50850B2E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B08567B7-CF4E-50E5-8B74-D4892B95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12" y="489"/>
            <a:ext cx="4976483" cy="68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3A56-846C-559F-A5C9-D4C919AC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notes&#10;&#10;Description automatically generated">
            <a:extLst>
              <a:ext uri="{FF2B5EF4-FFF2-40B4-BE49-F238E27FC236}">
                <a16:creationId xmlns:a16="http://schemas.microsoft.com/office/drawing/2014/main" id="{8701AB73-485F-1D4A-81D3-63E8324EF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542" y="1240"/>
            <a:ext cx="4798689" cy="6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E13-BAEB-1E68-6721-D58C36E4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many notes&#10;&#10;Description automatically generated">
            <a:extLst>
              <a:ext uri="{FF2B5EF4-FFF2-40B4-BE49-F238E27FC236}">
                <a16:creationId xmlns:a16="http://schemas.microsoft.com/office/drawing/2014/main" id="{7DC26797-57AC-50B4-0241-8B6A57E3E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4175" y="488"/>
            <a:ext cx="4912101" cy="68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AC255-4945-6741-F87E-814F4EE1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dirty="0"/>
              <a:t>On the Promenade</a:t>
            </a:r>
            <a:br>
              <a:rPr lang="en-US" sz="4800" b="1" dirty="0"/>
            </a:br>
            <a:r>
              <a:rPr lang="en-US" sz="4800" b="1" dirty="0"/>
              <a:t>(pg.1)</a:t>
            </a:r>
            <a:endParaRPr lang="en-US" sz="4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D6ED9133-27C1-922A-033D-2914FA6A6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665" r="-1" b="-1"/>
          <a:stretch/>
        </p:blipFill>
        <p:spPr>
          <a:xfrm>
            <a:off x="7179710" y="3493"/>
            <a:ext cx="5010204" cy="6850044"/>
          </a:xfrm>
          <a:prstGeom prst="rect">
            <a:avLst/>
          </a:prstGeom>
        </p:spPr>
      </p:pic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EAEA62B-A610-76D1-A938-D951187F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01" y="4187125"/>
            <a:ext cx="1596326" cy="15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491B3-E650-7E57-6ACF-36E2E3DD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26809E1C-0365-7FCF-3197-E46718F08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8039" y="489"/>
            <a:ext cx="4921546" cy="6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A9035-F93F-69C5-F7CE-71028FF0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C2A7BB46-5C67-49CC-CE22-5081AAF38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3127" y="1239"/>
            <a:ext cx="4995980" cy="6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93B21-100C-C355-DB71-B541A3BF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37032"/>
            <a:ext cx="10427840" cy="10860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Brief Intro to Herbert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erson with a mustache&#10;&#10;Description automatically generated">
            <a:extLst>
              <a:ext uri="{FF2B5EF4-FFF2-40B4-BE49-F238E27FC236}">
                <a16:creationId xmlns:a16="http://schemas.microsoft.com/office/drawing/2014/main" id="{24F57085-2F1E-8463-FF23-22EBD4240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654" y="2154039"/>
            <a:ext cx="3147150" cy="4533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0B668-88F1-F8C3-3EE5-E043C8F2951F}"/>
              </a:ext>
            </a:extLst>
          </p:cNvPr>
          <p:cNvSpPr txBox="1"/>
          <p:nvPr/>
        </p:nvSpPr>
        <p:spPr>
          <a:xfrm>
            <a:off x="4569578" y="2865667"/>
            <a:ext cx="733264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Born in 1859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Co-founder of the American Society of Composers, Authors and Publishers</a:t>
            </a:r>
          </a:p>
          <a:p>
            <a:r>
              <a:rPr lang="en-US" sz="2400" dirty="0"/>
              <a:t>  - served as VP and Director until his death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Started playing piano at the age of 17</a:t>
            </a:r>
          </a:p>
          <a:p>
            <a:pPr marL="1257300" lvl="2" indent="-342900">
              <a:buFont typeface="Calibri"/>
              <a:buChar char="-"/>
            </a:pPr>
            <a:r>
              <a:rPr lang="en-US" sz="2400" dirty="0"/>
              <a:t>Became dedicated to the cello around 19</a:t>
            </a:r>
          </a:p>
          <a:p>
            <a:pPr marL="1257300" lvl="2" indent="-342900">
              <a:buFont typeface="Calibri"/>
              <a:buChar char="-"/>
            </a:pPr>
            <a:r>
              <a:rPr lang="en-US" sz="2400" dirty="0"/>
              <a:t>Composed numerous piano pieces in his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DE680-ED63-4DFC-DCF6-B67269EE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E2D2ED18-9799-F709-05F6-73FDF616F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7677" y="489"/>
            <a:ext cx="4916235" cy="6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D1585-4D19-D99D-2444-E402662A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446666ED-7B17-BBB1-23BA-45865730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652" y="488"/>
            <a:ext cx="5091078" cy="68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AB0A7-BFC4-070B-E37C-733B0350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Punchinello</a:t>
            </a:r>
            <a:br>
              <a:rPr lang="en-US" sz="4800" b="1" dirty="0"/>
            </a:br>
            <a:r>
              <a:rPr lang="en-US" sz="4800" b="1" dirty="0"/>
              <a:t>(Pg.1)</a:t>
            </a:r>
            <a:endParaRPr lang="en-US" sz="4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notes&#10;&#10;Description automatically generated">
            <a:extLst>
              <a:ext uri="{FF2B5EF4-FFF2-40B4-BE49-F238E27FC236}">
                <a16:creationId xmlns:a16="http://schemas.microsoft.com/office/drawing/2014/main" id="{34A49DFF-69E8-B3A8-19FF-A8BADC5FA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169" r="-2" b="1745"/>
          <a:stretch/>
        </p:blipFill>
        <p:spPr>
          <a:xfrm>
            <a:off x="7348822" y="-5367"/>
            <a:ext cx="4841077" cy="6837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CA0CA9-3072-845D-1202-B5103EE5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956" y="4316278"/>
            <a:ext cx="1673817" cy="16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79A28687-76D9-EB3D-FA8B-E972EFC6D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5749" y="1498"/>
            <a:ext cx="5330156" cy="68666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04A1F-BB40-4DF3-D849-76CC1ED78B35}"/>
              </a:ext>
            </a:extLst>
          </p:cNvPr>
          <p:cNvSpPr txBox="1"/>
          <p:nvPr/>
        </p:nvSpPr>
        <p:spPr>
          <a:xfrm>
            <a:off x="2776919" y="2692663"/>
            <a:ext cx="16474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0540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5398077A-90FF-0EA7-CBAF-A49A98D40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9771" y="11144"/>
            <a:ext cx="5155730" cy="6847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F5BD73-D92F-EDF4-3AEC-636D23BD3CF6}"/>
              </a:ext>
            </a:extLst>
          </p:cNvPr>
          <p:cNvSpPr txBox="1"/>
          <p:nvPr/>
        </p:nvSpPr>
        <p:spPr>
          <a:xfrm>
            <a:off x="2821261" y="2515482"/>
            <a:ext cx="183344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96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notes&#10;&#10;Description automatically generated">
            <a:extLst>
              <a:ext uri="{FF2B5EF4-FFF2-40B4-BE49-F238E27FC236}">
                <a16:creationId xmlns:a16="http://schemas.microsoft.com/office/drawing/2014/main" id="{1219E804-B0A0-EC46-D9D0-ED5E2005F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828" y="1498"/>
            <a:ext cx="5278579" cy="6856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9F691-4A38-D34C-0C47-33ADC29D98F1}"/>
              </a:ext>
            </a:extLst>
          </p:cNvPr>
          <p:cNvSpPr txBox="1"/>
          <p:nvPr/>
        </p:nvSpPr>
        <p:spPr>
          <a:xfrm>
            <a:off x="2697136" y="2949414"/>
            <a:ext cx="15013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4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17D25-B725-DBE1-8550-9438070C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 err="1"/>
              <a:t>Yesterthoughts</a:t>
            </a:r>
            <a:br>
              <a:rPr lang="en-US" sz="3700" b="1" dirty="0"/>
            </a:br>
            <a:r>
              <a:rPr lang="en-US" sz="3700" b="1" dirty="0"/>
              <a:t>(Pg.1)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037CF2C-26FC-4747-E23B-17E63318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56" y="4316276"/>
            <a:ext cx="1673818" cy="1699649"/>
          </a:xfrm>
          <a:prstGeom prst="rect">
            <a:avLst/>
          </a:prstGeom>
        </p:spPr>
      </p:pic>
      <p:pic>
        <p:nvPicPr>
          <p:cNvPr id="8" name="Content Placeholder 7" descr="A sheet of music with notes&#10;&#10;Description automatically generated">
            <a:extLst>
              <a:ext uri="{FF2B5EF4-FFF2-40B4-BE49-F238E27FC236}">
                <a16:creationId xmlns:a16="http://schemas.microsoft.com/office/drawing/2014/main" id="{E0C4A095-BC87-5839-EE94-021F3B1D5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5879" y="-455"/>
            <a:ext cx="5345263" cy="6731738"/>
          </a:xfrm>
        </p:spPr>
      </p:pic>
    </p:spTree>
    <p:extLst>
      <p:ext uri="{BB962C8B-B14F-4D97-AF65-F5344CB8AC3E}">
        <p14:creationId xmlns:p14="http://schemas.microsoft.com/office/powerpoint/2010/main" val="33056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5726989C-DCA5-2701-24AE-FB6046EF4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7053570" y="1497"/>
            <a:ext cx="5137778" cy="7078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31B28E-E208-C7FB-354F-C8C0FDE9DD3C}"/>
              </a:ext>
            </a:extLst>
          </p:cNvPr>
          <p:cNvSpPr txBox="1"/>
          <p:nvPr/>
        </p:nvSpPr>
        <p:spPr>
          <a:xfrm>
            <a:off x="2719303" y="2953985"/>
            <a:ext cx="115587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830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08F16910-47A1-645B-B26F-33651B161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263" y="30434"/>
            <a:ext cx="5136038" cy="6856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B9AEB2-308B-3AF4-9707-FE134531C890}"/>
              </a:ext>
            </a:extLst>
          </p:cNvPr>
          <p:cNvSpPr txBox="1"/>
          <p:nvPr/>
        </p:nvSpPr>
        <p:spPr>
          <a:xfrm>
            <a:off x="2710385" y="2648245"/>
            <a:ext cx="13153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017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D619-670A-CA24-CABF-8633A5B1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Credits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68C3-1623-6BA4-CA63-B01D290F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IMSLP Music Public Library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 - </a:t>
            </a:r>
            <a:r>
              <a:rPr lang="en-US" dirty="0">
                <a:ea typeface="+mn-lt"/>
                <a:cs typeface="+mn-lt"/>
                <a:hlinkClick r:id="rId2"/>
              </a:rPr>
              <a:t>https://imslp.org/wiki/6_Piano_Pieces_(Herbert%2C_Victor)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 - </a:t>
            </a:r>
            <a:r>
              <a:rPr lang="en-US" dirty="0">
                <a:ea typeface="+mn-lt"/>
                <a:cs typeface="+mn-lt"/>
                <a:hlinkClick r:id="rId3"/>
              </a:rPr>
              <a:t>https://imslp.org/wiki/M._Witmark_%26_Sons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Audio recordings performed by William Hicks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0" dirty="0">
                <a:ea typeface="+mn-lt"/>
                <a:cs typeface="+mn-lt"/>
                <a:hlinkClick r:id="rId4"/>
              </a:rPr>
              <a:t>https://open.spotify.com/artist/53jLgwKMIJ4mk4oKx8aizK?si=</a:t>
            </a:r>
            <a:r>
              <a:rPr lang="en-US" dirty="0">
                <a:ea typeface="+mn-lt"/>
                <a:cs typeface="+mn-lt"/>
                <a:hlinkClick r:id="rId4"/>
              </a:rPr>
              <a:t>QNPtA6QCSr-lDL1Jofy9dQ</a:t>
            </a:r>
            <a:endParaRPr lang="en-US"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74320" lvl="2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" lvl="1" indent="0">
              <a:buNone/>
            </a:pPr>
            <a:r>
              <a:rPr lang="en-US" i="0" dirty="0">
                <a:ea typeface="+mn-lt"/>
                <a:cs typeface="+mn-lt"/>
              </a:rPr>
              <a:t>Album Link:</a:t>
            </a:r>
            <a:endParaRPr lang="en-US" dirty="0"/>
          </a:p>
          <a:p>
            <a:pPr marL="274320" lvl="2" indent="0">
              <a:buNone/>
            </a:pPr>
            <a:r>
              <a:rPr lang="en-US" dirty="0">
                <a:ea typeface="+mn-lt"/>
                <a:cs typeface="+mn-lt"/>
              </a:rPr>
              <a:t> - </a:t>
            </a:r>
            <a:r>
              <a:rPr lang="en-US" dirty="0">
                <a:ea typeface="+mn-lt"/>
                <a:cs typeface="+mn-lt"/>
                <a:hlinkClick r:id="rId5"/>
              </a:rPr>
              <a:t>https://open.spotify.com/album/1DNnN0t70TZTuCc53nmFrs?si=UWP34hboSaaq7Nd32DC5Sw</a:t>
            </a:r>
          </a:p>
        </p:txBody>
      </p:sp>
    </p:spTree>
    <p:extLst>
      <p:ext uri="{BB962C8B-B14F-4D97-AF65-F5344CB8AC3E}">
        <p14:creationId xmlns:p14="http://schemas.microsoft.com/office/powerpoint/2010/main" val="59928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3A361-4DB3-38D7-D6E7-75A82716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en-US"/>
              <a:t>About the Six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14E5-855B-C3AC-6B18-83B8A2D2A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Published by </a:t>
            </a:r>
            <a:r>
              <a:rPr lang="en-US" sz="1600" b="1" dirty="0" err="1"/>
              <a:t>Witmark</a:t>
            </a:r>
            <a:r>
              <a:rPr lang="en-US" sz="1600" b="1" dirty="0"/>
              <a:t> and Sons</a:t>
            </a:r>
            <a:r>
              <a:rPr lang="en-US" sz="1600" dirty="0"/>
              <a:t> in New York, 1919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  - Leading publisher of sheet music in the U.S "Tin Pan Alley" music industry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  - </a:t>
            </a:r>
            <a:r>
              <a:rPr lang="en-US" sz="1600" u="sng" dirty="0"/>
              <a:t>"Tin Pan Alley"</a:t>
            </a:r>
            <a:r>
              <a:rPr lang="en-US" sz="1600" dirty="0"/>
              <a:t>: Collection of music publishers and songwriters that dominated the music scene during the 19th and 20th century</a:t>
            </a:r>
          </a:p>
          <a:p>
            <a:pPr marL="342900" indent="-342900">
              <a:lnSpc>
                <a:spcPct val="110000"/>
              </a:lnSpc>
            </a:pPr>
            <a:r>
              <a:rPr lang="en-US" sz="1600" dirty="0"/>
              <a:t>All pieces performed solely by Herbert</a:t>
            </a:r>
            <a:endParaRPr lang="en-US" dirty="0"/>
          </a:p>
          <a:p>
            <a:pPr marL="342900" indent="-342900">
              <a:lnSpc>
                <a:spcPct val="110000"/>
              </a:lnSpc>
            </a:pPr>
            <a:endParaRPr lang="en-US" sz="1600"/>
          </a:p>
          <a:p>
            <a:pPr marL="342900" indent="-342900">
              <a:lnSpc>
                <a:spcPct val="110000"/>
              </a:lnSpc>
            </a:pPr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E1792-D4C3-2A02-7F39-DA1B155E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8030"/>
          <a:stretch/>
        </p:blipFill>
        <p:spPr>
          <a:xfrm>
            <a:off x="6887705" y="901126"/>
            <a:ext cx="4392385" cy="4941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5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E8E8-7AE5-B888-6149-65D6DCCE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Ghazel </a:t>
            </a:r>
            <a:br>
              <a:rPr lang="en-US" sz="4800" b="1" dirty="0"/>
            </a:br>
            <a:r>
              <a:rPr lang="en-US" sz="4800" dirty="0"/>
              <a:t>(pg.1)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BBCD70E-7D97-C3D1-42DC-34E9874C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06" y="4313274"/>
            <a:ext cx="1757917" cy="1695894"/>
          </a:xfrm>
          <a:prstGeom prst="rect">
            <a:avLst/>
          </a:prstGeom>
        </p:spPr>
      </p:pic>
      <p:pic>
        <p:nvPicPr>
          <p:cNvPr id="7" name="Content Placeholder 6" descr="A sheet music with notes&#10;&#10;Description automatically generated">
            <a:extLst>
              <a:ext uri="{FF2B5EF4-FFF2-40B4-BE49-F238E27FC236}">
                <a16:creationId xmlns:a16="http://schemas.microsoft.com/office/drawing/2014/main" id="{592D2DC2-9F75-8AD0-E2A8-80AB41E8D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4500" y="10356"/>
            <a:ext cx="5200149" cy="6844971"/>
          </a:xfr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80899AC-40DE-D3A7-4EA3-52B5343C466E}"/>
              </a:ext>
            </a:extLst>
          </p:cNvPr>
          <p:cNvSpPr/>
          <p:nvPr/>
        </p:nvSpPr>
        <p:spPr>
          <a:xfrm>
            <a:off x="1461532" y="4827253"/>
            <a:ext cx="797152" cy="451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B36A8-CABF-7126-EF6C-FF4F3D11CCC6}"/>
              </a:ext>
            </a:extLst>
          </p:cNvPr>
          <p:cNvSpPr txBox="1"/>
          <p:nvPr/>
        </p:nvSpPr>
        <p:spPr>
          <a:xfrm>
            <a:off x="247686" y="4554095"/>
            <a:ext cx="142158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Scan these for audio recording of the song</a:t>
            </a:r>
          </a:p>
        </p:txBody>
      </p:sp>
    </p:spTree>
    <p:extLst>
      <p:ext uri="{BB962C8B-B14F-4D97-AF65-F5344CB8AC3E}">
        <p14:creationId xmlns:p14="http://schemas.microsoft.com/office/powerpoint/2010/main" val="20803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E2139-2CB3-6027-BA5D-7164F9EA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 (Pg.2)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6DBE3674-3684-EEF6-81CD-9C90B4502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2399" y="-8148"/>
            <a:ext cx="5327210" cy="68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C9482-4928-22EA-0EF1-E12ABA34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La Coquette</a:t>
            </a:r>
            <a:br>
              <a:rPr lang="en-US" sz="4800" b="1" dirty="0"/>
            </a:br>
            <a:r>
              <a:rPr lang="en-US" sz="4800" b="1" dirty="0"/>
              <a:t>(pg.1)</a:t>
            </a:r>
            <a:endParaRPr lang="en-US" sz="4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A92CD914-6288-B45B-DFCA-DEA10003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08" y="4057972"/>
            <a:ext cx="1764225" cy="1828801"/>
          </a:xfrm>
          <a:prstGeom prst="rect">
            <a:avLst/>
          </a:prstGeom>
        </p:spPr>
      </p:pic>
      <p:pic>
        <p:nvPicPr>
          <p:cNvPr id="7" name="Content Placeholder 6" descr="A sheet of music with notes&#10;&#10;Description automatically generated">
            <a:extLst>
              <a:ext uri="{FF2B5EF4-FFF2-40B4-BE49-F238E27FC236}">
                <a16:creationId xmlns:a16="http://schemas.microsoft.com/office/drawing/2014/main" id="{0E5C1C25-1C7F-7B28-102B-D1CC5AEE3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3405"/>
          <a:stretch/>
        </p:blipFill>
        <p:spPr>
          <a:xfrm>
            <a:off x="7323627" y="-456"/>
            <a:ext cx="4867241" cy="6860889"/>
          </a:xfrm>
        </p:spPr>
      </p:pic>
    </p:spTree>
    <p:extLst>
      <p:ext uri="{BB962C8B-B14F-4D97-AF65-F5344CB8AC3E}">
        <p14:creationId xmlns:p14="http://schemas.microsoft.com/office/powerpoint/2010/main" val="201160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79A4F-4D48-7A0B-78B5-CF265757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FFC2D5AA-804A-8AAC-0FC3-9C7A1865C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5118" y="1496"/>
            <a:ext cx="4792276" cy="68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CDED-0566-B44F-A557-41D05B8C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of music with notes&#10;&#10;Description automatically generated">
            <a:extLst>
              <a:ext uri="{FF2B5EF4-FFF2-40B4-BE49-F238E27FC236}">
                <a16:creationId xmlns:a16="http://schemas.microsoft.com/office/drawing/2014/main" id="{2DE02853-576E-F629-77FD-76C4B5B8A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473" y="1496"/>
            <a:ext cx="4912176" cy="68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6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54249-B13D-F565-C4B8-8922EC1C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heet music with notes&#10;&#10;Description automatically generated">
            <a:extLst>
              <a:ext uri="{FF2B5EF4-FFF2-40B4-BE49-F238E27FC236}">
                <a16:creationId xmlns:a16="http://schemas.microsoft.com/office/drawing/2014/main" id="{C5943C37-F6DA-E53A-1580-16BBD6861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1055" y="1497"/>
            <a:ext cx="4883240" cy="68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0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ult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7"/>
      </a:lt2>
      <a:accent1>
        <a:srgbClr val="E07C88"/>
      </a:accent1>
      <a:accent2>
        <a:srgbClr val="D9845F"/>
      </a:accent2>
      <a:accent3>
        <a:srgbClr val="BD9F54"/>
      </a:accent3>
      <a:accent4>
        <a:srgbClr val="9DAA4B"/>
      </a:accent4>
      <a:accent5>
        <a:srgbClr val="84AF61"/>
      </a:accent5>
      <a:accent6>
        <a:srgbClr val="54B851"/>
      </a:accent6>
      <a:hlink>
        <a:srgbClr val="568E87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VaultVTI</vt:lpstr>
      <vt:lpstr>Victor Herbert Six Piano Pieces</vt:lpstr>
      <vt:lpstr>Brief Intro to Herbert</vt:lpstr>
      <vt:lpstr>About the Six Pieces</vt:lpstr>
      <vt:lpstr>Ghazel  (pg.1)</vt:lpstr>
      <vt:lpstr> (Pg.2)</vt:lpstr>
      <vt:lpstr>La Coquette (pg.1)</vt:lpstr>
      <vt:lpstr>2</vt:lpstr>
      <vt:lpstr>3</vt:lpstr>
      <vt:lpstr>4</vt:lpstr>
      <vt:lpstr>5</vt:lpstr>
      <vt:lpstr>6</vt:lpstr>
      <vt:lpstr>The Mountain Brook (pg.1)</vt:lpstr>
      <vt:lpstr>2</vt:lpstr>
      <vt:lpstr>3</vt:lpstr>
      <vt:lpstr>4</vt:lpstr>
      <vt:lpstr>5</vt:lpstr>
      <vt:lpstr>On the Promenade (pg.1)</vt:lpstr>
      <vt:lpstr>2</vt:lpstr>
      <vt:lpstr>3</vt:lpstr>
      <vt:lpstr>4</vt:lpstr>
      <vt:lpstr>5</vt:lpstr>
      <vt:lpstr>Punchinello (Pg.1)</vt:lpstr>
      <vt:lpstr>PowerPoint Presentation</vt:lpstr>
      <vt:lpstr>PowerPoint Presentation</vt:lpstr>
      <vt:lpstr>PowerPoint Presentation</vt:lpstr>
      <vt:lpstr>Yesterthoughts (Pg.1)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700</cp:revision>
  <dcterms:created xsi:type="dcterms:W3CDTF">2024-11-29T01:31:37Z</dcterms:created>
  <dcterms:modified xsi:type="dcterms:W3CDTF">2024-12-12T17:04:21Z</dcterms:modified>
</cp:coreProperties>
</file>