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2"/>
  </p:notesMasterIdLst>
  <p:handoutMasterIdLst>
    <p:handoutMasterId r:id="rId13"/>
  </p:handoutMasterIdLst>
  <p:sldIdLst>
    <p:sldId id="325" r:id="rId5"/>
    <p:sldId id="307" r:id="rId6"/>
    <p:sldId id="339" r:id="rId7"/>
    <p:sldId id="338" r:id="rId8"/>
    <p:sldId id="324" r:id="rId9"/>
    <p:sldId id="312" r:id="rId10"/>
    <p:sldId id="33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374" autoAdjust="0"/>
  </p:normalViewPr>
  <p:slideViewPr>
    <p:cSldViewPr snapToGrid="0">
      <p:cViewPr varScale="1">
        <p:scale>
          <a:sx n="117" d="100"/>
          <a:sy n="117" d="100"/>
        </p:scale>
        <p:origin x="848" y="184"/>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12/3/24</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12/3/24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Tree>
    <p:extLst>
      <p:ext uri="{BB962C8B-B14F-4D97-AF65-F5344CB8AC3E}">
        <p14:creationId xmlns:p14="http://schemas.microsoft.com/office/powerpoint/2010/main" val="14411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Tree>
    <p:extLst>
      <p:ext uri="{BB962C8B-B14F-4D97-AF65-F5344CB8AC3E}">
        <p14:creationId xmlns:p14="http://schemas.microsoft.com/office/powerpoint/2010/main" val="349583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Tree>
    <p:extLst>
      <p:ext uri="{BB962C8B-B14F-4D97-AF65-F5344CB8AC3E}">
        <p14:creationId xmlns:p14="http://schemas.microsoft.com/office/powerpoint/2010/main" val="152021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6</a:t>
            </a:fld>
            <a:endParaRPr lang="en-US" dirty="0"/>
          </a:p>
        </p:txBody>
      </p:sp>
    </p:spTree>
    <p:extLst>
      <p:ext uri="{BB962C8B-B14F-4D97-AF65-F5344CB8AC3E}">
        <p14:creationId xmlns:p14="http://schemas.microsoft.com/office/powerpoint/2010/main" val="183897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7</a:t>
            </a:fld>
            <a:endParaRPr lang="en-US" dirty="0"/>
          </a:p>
        </p:txBody>
      </p:sp>
    </p:spTree>
    <p:extLst>
      <p:ext uri="{BB962C8B-B14F-4D97-AF65-F5344CB8AC3E}">
        <p14:creationId xmlns:p14="http://schemas.microsoft.com/office/powerpoint/2010/main" val="227362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3048" y="2138289"/>
            <a:ext cx="12188952"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6962087" y="2143124"/>
            <a:ext cx="5226865"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422177" y="365125"/>
            <a:ext cx="10778937" cy="1325563"/>
          </a:xfrm>
        </p:spPr>
        <p:txBody>
          <a:bodyPr>
            <a:normAutofit/>
          </a:bodyPr>
          <a:lstStyle>
            <a:lvl1pPr>
              <a:defRPr sz="44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422899" y="2350108"/>
            <a:ext cx="10778221" cy="3609461"/>
          </a:xfrm>
        </p:spPr>
        <p:txBody>
          <a:bodyPr anchor="ctr" anchorCtr="0">
            <a:normAutofit/>
          </a:bodyPr>
          <a:lstStyle>
            <a:lvl1pPr>
              <a:buNone/>
              <a:defRPr sz="2400"/>
            </a:lvl1pPr>
            <a:lvl2pPr>
              <a:defRPr sz="2400"/>
            </a:lvl2pPr>
            <a:lvl3pPr>
              <a:defRPr sz="2400"/>
            </a:lvl3pPr>
            <a:lvl4pPr>
              <a:defRPr sz="24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2"/>
            <a:ext cx="5646541" cy="5295371"/>
          </a:xfrm>
        </p:spPr>
        <p:txBody>
          <a:bodyPr anchor="ctr" anchorCtr="0">
            <a:normAutofit/>
          </a:bodyPr>
          <a:lstStyle>
            <a:lvl1pPr>
              <a:defRPr sz="4400"/>
            </a:lvl1pPr>
          </a:lstStyle>
          <a:p>
            <a:pPr algn="l">
              <a:lnSpc>
                <a:spcPts val="5800"/>
              </a:lnSpc>
            </a:pPr>
            <a:r>
              <a:rPr lang="en-US" sz="4800" dirty="0"/>
              <a:t>Click to add title </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endParaRPr lang="en-US" dirty="0"/>
          </a:p>
        </p:txBody>
      </p:sp>
    </p:spTree>
    <p:extLst>
      <p:ext uri="{BB962C8B-B14F-4D97-AF65-F5344CB8AC3E}">
        <p14:creationId xmlns:p14="http://schemas.microsoft.com/office/powerpoint/2010/main" val="3713768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Rectangle 3">
            <a:extLst>
              <a:ext uri="{FF2B5EF4-FFF2-40B4-BE49-F238E27FC236}">
                <a16:creationId xmlns:a16="http://schemas.microsoft.com/office/drawing/2014/main" id="{39415B1A-CA14-E219-0C7F-0B38B168475A}"/>
              </a:ext>
              <a:ext uri="{C183D7F6-B498-43B3-948B-1728B52AA6E4}">
                <adec:decorative xmlns:adec="http://schemas.microsoft.com/office/drawing/2017/decorative" val="1"/>
              </a:ext>
            </a:extLst>
          </p:cNvPr>
          <p:cNvSpPr/>
          <p:nvPr userDrawn="1"/>
        </p:nvSpPr>
        <p:spPr>
          <a:xfrm>
            <a:off x="6483096" y="1"/>
            <a:ext cx="5013088"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2BA35BB-6689-91C0-7D75-944092B3CDB5}"/>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1949B5-8206-3159-8E9E-E95F2A9AA4EA}"/>
              </a:ext>
              <a:ext uri="{C183D7F6-B498-43B3-948B-1728B52AA6E4}">
                <adec:decorative xmlns:adec="http://schemas.microsoft.com/office/drawing/2017/decorative" val="1"/>
              </a:ext>
            </a:extLst>
          </p:cNvPr>
          <p:cNvCxnSpPr>
            <a:cxnSpLocks/>
          </p:cNvCxnSpPr>
          <p:nvPr userDrawn="1"/>
        </p:nvCxnSpPr>
        <p:spPr>
          <a:xfrm flipV="1">
            <a:off x="6483096"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7BFBC-DA17-6BEB-A937-333E9504DD6D}"/>
              </a:ext>
              <a:ext uri="{C183D7F6-B498-43B3-948B-1728B52AA6E4}">
                <adec:decorative xmlns:adec="http://schemas.microsoft.com/office/drawing/2017/decorative" val="1"/>
              </a:ext>
            </a:extLst>
          </p:cNvPr>
          <p:cNvCxnSpPr>
            <a:cxnSpLocks/>
          </p:cNvCxnSpPr>
          <p:nvPr userDrawn="1"/>
        </p:nvCxnSpPr>
        <p:spPr>
          <a:xfrm flipV="1">
            <a:off x="636356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DF9A5C70-EFC4-1BAB-285F-B317FAF4744B}"/>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pic>
        <p:nvPicPr>
          <p:cNvPr id="16" name="Graphic 15">
            <a:extLst>
              <a:ext uri="{FF2B5EF4-FFF2-40B4-BE49-F238E27FC236}">
                <a16:creationId xmlns:a16="http://schemas.microsoft.com/office/drawing/2014/main" id="{C073F905-5A3E-F9EB-B095-7A3A17C1ED3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49" t="13424" r="28018" b="11087"/>
          <a:stretch/>
        </p:blipFill>
        <p:spPr>
          <a:xfrm>
            <a:off x="6472427" y="0"/>
            <a:ext cx="5023757" cy="6858000"/>
          </a:xfrm>
          <a:prstGeom prst="rect">
            <a:avLst/>
          </a:prstGeom>
        </p:spPr>
      </p:pic>
    </p:spTree>
    <p:extLst>
      <p:ext uri="{BB962C8B-B14F-4D97-AF65-F5344CB8AC3E}">
        <p14:creationId xmlns:p14="http://schemas.microsoft.com/office/powerpoint/2010/main" val="96630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10744200" y="1"/>
            <a:ext cx="75198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10732660" y="-5609"/>
            <a:ext cx="763524" cy="6863608"/>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422178" y="365125"/>
            <a:ext cx="9733538" cy="1325563"/>
          </a:xfrm>
        </p:spPr>
        <p:txBody>
          <a:bodyPr>
            <a:normAutofit/>
          </a:bodyPr>
          <a:lstStyle>
            <a:lvl1pPr>
              <a:defRPr sz="4400"/>
            </a:lvl1pPr>
          </a:lstStyle>
          <a:p>
            <a:r>
              <a:rPr lang="en-US" dirty="0"/>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419106" y="2198915"/>
            <a:ext cx="9741183" cy="3345316"/>
          </a:xfrm>
        </p:spPr>
        <p:txBody>
          <a:bodyPr anchor="t" anchorCtr="0">
            <a:normAutofit/>
          </a:bodyPr>
          <a:lstStyle>
            <a:lvl1pPr marL="0" indent="0">
              <a:buNone/>
              <a:defRPr sz="1800" baseline="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1074420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1063077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408E76-0AE4-495F-87FB-5DD280A91DCB}"/>
              </a:ext>
              <a:ext uri="{C183D7F6-B498-43B3-948B-1728B52AA6E4}">
                <adec:decorative xmlns:adec="http://schemas.microsoft.com/office/drawing/2017/decorative" val="1"/>
              </a:ext>
            </a:extLst>
          </p:cNvPr>
          <p:cNvSpPr/>
          <p:nvPr userDrawn="1"/>
        </p:nvSpPr>
        <p:spPr>
          <a:xfrm rot="10800000">
            <a:off x="11491640" y="5610"/>
            <a:ext cx="708823" cy="713232"/>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99F130D9-40F7-D817-3F42-72C9D585799A}"/>
              </a:ext>
            </a:extLst>
          </p:cNvPr>
          <p:cNvSpPr>
            <a:spLocks noGrp="1"/>
          </p:cNvSpPr>
          <p:nvPr>
            <p:ph type="title" hasCustomPrompt="1"/>
          </p:nvPr>
        </p:nvSpPr>
        <p:spPr>
          <a:xfrm>
            <a:off x="393843" y="667582"/>
            <a:ext cx="5102717" cy="2482018"/>
          </a:xfrm>
        </p:spPr>
        <p:txBody>
          <a:bodyPr anchor="t" anchorCtr="0">
            <a:noAutofit/>
          </a:bodyPr>
          <a:lstStyle>
            <a:lvl1pPr>
              <a:defRPr sz="4400"/>
            </a:lvl1pPr>
          </a:lstStyle>
          <a:p>
            <a:r>
              <a:rPr lang="en-US" sz="4400" dirty="0"/>
              <a:t>Click to add title </a:t>
            </a:r>
            <a:endParaRPr lang="en-US" dirty="0"/>
          </a:p>
        </p:txBody>
      </p:sp>
      <p:sp>
        <p:nvSpPr>
          <p:cNvPr id="8" name="Content Placeholder 7">
            <a:extLst>
              <a:ext uri="{FF2B5EF4-FFF2-40B4-BE49-F238E27FC236}">
                <a16:creationId xmlns:a16="http://schemas.microsoft.com/office/drawing/2014/main" id="{488A7439-0E5E-18D2-A4C7-D377032ED256}"/>
              </a:ext>
            </a:extLst>
          </p:cNvPr>
          <p:cNvSpPr>
            <a:spLocks noGrp="1"/>
          </p:cNvSpPr>
          <p:nvPr>
            <p:ph sz="quarter" idx="15" hasCustomPrompt="1"/>
          </p:nvPr>
        </p:nvSpPr>
        <p:spPr>
          <a:xfrm>
            <a:off x="5668964" y="667582"/>
            <a:ext cx="5827220" cy="2482018"/>
          </a:xfrm>
        </p:spPr>
        <p:txBody>
          <a:bodyPr tIns="91440">
            <a:normAutofit/>
          </a:bodyPr>
          <a:lstStyle>
            <a:lvl1pPr marL="0" indent="0">
              <a:buNone/>
              <a:defRPr sz="180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D3471630-9EC8-4C68-B4D8-D98C242DBE0F}"/>
              </a:ext>
            </a:extLst>
          </p:cNvPr>
          <p:cNvSpPr>
            <a:spLocks noGrp="1"/>
          </p:cNvSpPr>
          <p:nvPr>
            <p:ph type="pic" sz="quarter" idx="13"/>
          </p:nvPr>
        </p:nvSpPr>
        <p:spPr>
          <a:xfrm>
            <a:off x="393843" y="3362959"/>
            <a:ext cx="11102339" cy="2827459"/>
          </a:xfrm>
          <a:solidFill>
            <a:schemeClr val="accent3"/>
          </a:solidFill>
        </p:spPr>
        <p:txBody>
          <a:bodyPr>
            <a:normAutofit/>
          </a:bodyPr>
          <a:lstStyle>
            <a:lvl1pPr marL="0" indent="0" algn="ctr">
              <a:buNone/>
              <a:defRPr sz="1800"/>
            </a:lvl1pPr>
          </a:lstStyle>
          <a:p>
            <a:r>
              <a:rPr lang="en-US"/>
              <a:t>Click icon to add picture</a:t>
            </a:r>
            <a:endParaRPr lang="en-US" dirty="0"/>
          </a:p>
        </p:txBody>
      </p:sp>
      <p:sp>
        <p:nvSpPr>
          <p:cNvPr id="10" name="Slide Number Placeholder 5">
            <a:extLst>
              <a:ext uri="{FF2B5EF4-FFF2-40B4-BE49-F238E27FC236}">
                <a16:creationId xmlns:a16="http://schemas.microsoft.com/office/drawing/2014/main" id="{3FB3B490-399A-EF1F-9626-CCCE0F5FF317}"/>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3151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ideo" Target="https://www.youtube.com/embed/YcdrTBAyrQg?feature=oembed" TargetMode="External"/><Relationship Id="rId5" Type="http://schemas.openxmlformats.org/officeDocument/2006/relationships/image" Target="../media/image3.jpeg"/><Relationship Id="rId4" Type="http://schemas.openxmlformats.org/officeDocument/2006/relationships/hyperlink" Target="https://www.youtube.com/watch?v=YcdrTBAyrQ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p:txBody>
          <a:bodyPr/>
          <a:lstStyle/>
          <a:p>
            <a:r>
              <a:rPr lang="en-US" sz="6600" dirty="0"/>
              <a:t>The Short Story Behind “Kiss Me Again,” One of Victor Herbert’s Most Popular Tunes</a:t>
            </a:r>
          </a:p>
        </p:txBody>
      </p:sp>
    </p:spTree>
    <p:extLst>
      <p:ext uri="{BB962C8B-B14F-4D97-AF65-F5344CB8AC3E}">
        <p14:creationId xmlns:p14="http://schemas.microsoft.com/office/powerpoint/2010/main" val="388581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p:txBody>
          <a:bodyPr/>
          <a:lstStyle/>
          <a:p>
            <a:r>
              <a:rPr lang="en-US" dirty="0"/>
              <a:t>Setting The Stage</a:t>
            </a:r>
          </a:p>
        </p:txBody>
      </p:sp>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p:txBody>
          <a:bodyPr/>
          <a:lstStyle/>
          <a:p>
            <a:pPr indent="228600"/>
            <a:r>
              <a:rPr lang="en-US" dirty="0"/>
              <a:t>One of Victor Herbert’s biggest claims to fame were his many operettas. In 1903 he employed a famous soprano, Fritzi Scheff, to star in his new operetta </a:t>
            </a:r>
            <a:r>
              <a:rPr lang="en-US" i="1" dirty="0"/>
              <a:t>Babette</a:t>
            </a:r>
            <a:r>
              <a:rPr lang="en-US" dirty="0"/>
              <a:t>. During one showing, Scheff pulled Herbert on stage during the curtain call and gave him a showy kiss on the cheek. </a:t>
            </a:r>
            <a:endParaRPr lang="en-US" sz="1800" dirty="0"/>
          </a:p>
        </p:txBody>
      </p:sp>
      <p:sp>
        <p:nvSpPr>
          <p:cNvPr id="39" name="Slide Number Placeholder 38">
            <a:extLst>
              <a:ext uri="{FF2B5EF4-FFF2-40B4-BE49-F238E27FC236}">
                <a16:creationId xmlns:a16="http://schemas.microsoft.com/office/drawing/2014/main" id="{86A23B90-D6E2-D980-7780-B6FC54FD8DE3}"/>
              </a:ext>
            </a:extLst>
          </p:cNvPr>
          <p:cNvSpPr>
            <a:spLocks noGrp="1"/>
          </p:cNvSpPr>
          <p:nvPr>
            <p:ph type="sldNum" sz="quarter" idx="4"/>
          </p:nvPr>
        </p:nvSpPr>
        <p:spPr/>
        <p:txBody>
          <a:bodyPr/>
          <a:lstStyle/>
          <a:p>
            <a:fld id="{3A4F6043-7A67-491B-98BC-F933DED7226D}" type="slidenum">
              <a:rPr lang="en-US" smtClean="0"/>
              <a:pPr/>
              <a:t>2</a:t>
            </a:fld>
            <a:endParaRPr lang="en-US" dirty="0"/>
          </a:p>
        </p:txBody>
      </p:sp>
      <p:sp>
        <p:nvSpPr>
          <p:cNvPr id="4" name="Slide Number Placeholder 5">
            <a:extLst>
              <a:ext uri="{FF2B5EF4-FFF2-40B4-BE49-F238E27FC236}">
                <a16:creationId xmlns:a16="http://schemas.microsoft.com/office/drawing/2014/main" id="{6E0FD4B5-4088-0CC7-E6CC-DEA779045EB0}"/>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2</a:t>
            </a:fld>
            <a:endParaRPr lang="en-US" dirty="0"/>
          </a:p>
        </p:txBody>
      </p:sp>
    </p:spTree>
    <p:extLst>
      <p:ext uri="{BB962C8B-B14F-4D97-AF65-F5344CB8AC3E}">
        <p14:creationId xmlns:p14="http://schemas.microsoft.com/office/powerpoint/2010/main" val="147630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DF31-1F2C-8D40-6E86-E71BD54492A9}"/>
              </a:ext>
            </a:extLst>
          </p:cNvPr>
          <p:cNvSpPr>
            <a:spLocks noGrp="1"/>
          </p:cNvSpPr>
          <p:nvPr>
            <p:ph type="title"/>
          </p:nvPr>
        </p:nvSpPr>
        <p:spPr/>
        <p:txBody>
          <a:bodyPr>
            <a:normAutofit/>
          </a:bodyPr>
          <a:lstStyle/>
          <a:p>
            <a:r>
              <a:rPr lang="en-US" sz="2400" dirty="0"/>
              <a:t>“Fritzi Scheff as Babette: A New Comic Opera by Herbert and Smith: The ex-Grand Opera Singer Makes a Brilliant Success,” </a:t>
            </a:r>
            <a:r>
              <a:rPr lang="en-US" sz="2400" i="1" dirty="0"/>
              <a:t>New York Times</a:t>
            </a:r>
            <a:r>
              <a:rPr lang="en-US" sz="2400" dirty="0"/>
              <a:t>, November 17, 1903</a:t>
            </a:r>
          </a:p>
        </p:txBody>
      </p:sp>
      <p:sp>
        <p:nvSpPr>
          <p:cNvPr id="3" name="Content Placeholder 2">
            <a:extLst>
              <a:ext uri="{FF2B5EF4-FFF2-40B4-BE49-F238E27FC236}">
                <a16:creationId xmlns:a16="http://schemas.microsoft.com/office/drawing/2014/main" id="{97BA8A55-CD06-2C4D-D579-C11BAA9CEED3}"/>
              </a:ext>
            </a:extLst>
          </p:cNvPr>
          <p:cNvSpPr>
            <a:spLocks noGrp="1"/>
          </p:cNvSpPr>
          <p:nvPr>
            <p:ph idx="1"/>
          </p:nvPr>
        </p:nvSpPr>
        <p:spPr/>
        <p:txBody>
          <a:bodyPr>
            <a:normAutofit fontScale="70000" lnSpcReduction="20000"/>
          </a:bodyPr>
          <a:lstStyle/>
          <a:p>
            <a:r>
              <a:rPr lang="en-US" dirty="0"/>
              <a:t>	“Fritzi Scheff, having abandoned her claim to being a "grand opera" singer, for a time at least, appeared last evening at the Broadway Theatre as the chief personage in a romantic comic opera by Victor Herbert and Harry B. Smith. It was an occasion that rejoiced those who have admired the qualities of this grand operatic soubrette, and who have felt that she was out of place in many of the casts in which she has been appearing in the establishment a block further down town. [….] </a:t>
            </a:r>
          </a:p>
          <a:p>
            <a:r>
              <a:rPr lang="en-US" dirty="0"/>
              <a:t>	“At the end of the second act she responded with a pretty little flutter of embarrassment to the evident desire of the audience to hear from her, and thanked them ever so much for their kindness, and hoped they would always come to hear her as they used to at the Metropolitan Opera House. Then she looked around for Mr. Herbert and dragged him forth; and having shaken him heartily by the hand, she then and there threw her arms around his neck and gave him a kiss that was clearly the real thing and not the kind used on the stage. Mr. Herbert then tried to express his thanks also; but if he had made any calculations they were all upset by this unexpected incident. Finding his last sentence hopelessly involved he stopped it short and added: "Well, she twisted me all up by kissing me!"</a:t>
            </a:r>
          </a:p>
        </p:txBody>
      </p:sp>
      <p:sp>
        <p:nvSpPr>
          <p:cNvPr id="4" name="Slide Number Placeholder 3">
            <a:extLst>
              <a:ext uri="{FF2B5EF4-FFF2-40B4-BE49-F238E27FC236}">
                <a16:creationId xmlns:a16="http://schemas.microsoft.com/office/drawing/2014/main" id="{8FCBB8C0-F3AF-6E02-4568-481242FF37DB}"/>
              </a:ext>
            </a:extLst>
          </p:cNvPr>
          <p:cNvSpPr>
            <a:spLocks noGrp="1"/>
          </p:cNvSpPr>
          <p:nvPr>
            <p:ph type="sldNum" sz="quarter" idx="4"/>
          </p:nvPr>
        </p:nvSpPr>
        <p:spPr/>
        <p:txBody>
          <a:bodyPr/>
          <a:lstStyle/>
          <a:p>
            <a:fld id="{3A4F6043-7A67-491B-98BC-F933DED7226D}" type="slidenum">
              <a:rPr lang="en-US" smtClean="0"/>
              <a:pPr/>
              <a:t>3</a:t>
            </a:fld>
            <a:endParaRPr lang="en-US" dirty="0"/>
          </a:p>
        </p:txBody>
      </p:sp>
    </p:spTree>
    <p:extLst>
      <p:ext uri="{BB962C8B-B14F-4D97-AF65-F5344CB8AC3E}">
        <p14:creationId xmlns:p14="http://schemas.microsoft.com/office/powerpoint/2010/main" val="12635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422275" y="388619"/>
            <a:ext cx="5646541" cy="874667"/>
          </a:xfrm>
        </p:spPr>
        <p:txBody>
          <a:bodyPr/>
          <a:lstStyle/>
          <a:p>
            <a:r>
              <a:rPr lang="en-US" dirty="0"/>
              <a:t>Another Source</a:t>
            </a:r>
          </a:p>
        </p:txBody>
      </p:sp>
      <p:sp>
        <p:nvSpPr>
          <p:cNvPr id="6" name="Subtitle 5">
            <a:extLst>
              <a:ext uri="{FF2B5EF4-FFF2-40B4-BE49-F238E27FC236}">
                <a16:creationId xmlns:a16="http://schemas.microsoft.com/office/drawing/2014/main" id="{4552F1CF-68AA-447B-B5B0-C65BB72A5D6D}"/>
              </a:ext>
            </a:extLst>
          </p:cNvPr>
          <p:cNvSpPr>
            <a:spLocks noGrp="1"/>
          </p:cNvSpPr>
          <p:nvPr>
            <p:ph type="body" sz="quarter" idx="10"/>
          </p:nvPr>
        </p:nvSpPr>
        <p:spPr>
          <a:xfrm>
            <a:off x="422275" y="1360170"/>
            <a:ext cx="5673726" cy="4316730"/>
          </a:xfrm>
        </p:spPr>
        <p:txBody>
          <a:bodyPr vert="horz" lIns="91440" tIns="45720" rIns="91440" bIns="45720" rtlCol="0" anchor="t">
            <a:normAutofit/>
          </a:bodyPr>
          <a:lstStyle/>
          <a:p>
            <a:r>
              <a:rPr lang="en-US" dirty="0"/>
              <a:t>According to one account, this kiss proved to be quite the scandal, and it left audience members and musicians alike to speculate on Herbert and Scheff’s ongoing relationship. Here, an unnamed narrator tells the story and plays a recording of Sheff singing “Kiss Me Again” in her old age. </a:t>
            </a:r>
            <a:r>
              <a:rPr lang="en-US" sz="2400" dirty="0"/>
              <a:t>(Curzon Road, </a:t>
            </a:r>
            <a:r>
              <a:rPr lang="en-US" sz="2400" dirty="0">
                <a:hlinkClick r:id="rId4"/>
              </a:rPr>
              <a:t>https://www.youtube.com/watch?v=YcdrTBAyrQg</a:t>
            </a:r>
            <a:r>
              <a:rPr lang="en-US" sz="2400" dirty="0"/>
              <a:t>) </a:t>
            </a:r>
            <a:endParaRPr lang="en-US" dirty="0"/>
          </a:p>
        </p:txBody>
      </p:sp>
      <p:pic>
        <p:nvPicPr>
          <p:cNvPr id="2" name="Online Media 1" title="(VICTOR HERBERT)  Fritzi SCHEFF:  Kiss Me Again (1936)">
            <a:hlinkClick r:id="" action="ppaction://media"/>
            <a:extLst>
              <a:ext uri="{FF2B5EF4-FFF2-40B4-BE49-F238E27FC236}">
                <a16:creationId xmlns:a16="http://schemas.microsoft.com/office/drawing/2014/main" id="{DCD91201-D4EA-4CE4-BB56-D8E15CD924ED}"/>
              </a:ext>
            </a:extLst>
          </p:cNvPr>
          <p:cNvPicPr>
            <a:picLocks noRot="1" noChangeAspect="1"/>
          </p:cNvPicPr>
          <p:nvPr>
            <a:videoFile r:link="rId1"/>
          </p:nvPr>
        </p:nvPicPr>
        <p:blipFill>
          <a:blip r:embed="rId5"/>
          <a:stretch>
            <a:fillRect/>
          </a:stretch>
        </p:blipFill>
        <p:spPr>
          <a:xfrm>
            <a:off x="6613451" y="1805793"/>
            <a:ext cx="4774019" cy="3580514"/>
          </a:xfrm>
          <a:prstGeom prst="rect">
            <a:avLst/>
          </a:prstGeom>
        </p:spPr>
      </p:pic>
    </p:spTree>
    <p:extLst>
      <p:ext uri="{BB962C8B-B14F-4D97-AF65-F5344CB8AC3E}">
        <p14:creationId xmlns:p14="http://schemas.microsoft.com/office/powerpoint/2010/main" val="404560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Rectangle 1034">
            <a:extLst>
              <a:ext uri="{FF2B5EF4-FFF2-40B4-BE49-F238E27FC236}">
                <a16:creationId xmlns:a16="http://schemas.microsoft.com/office/drawing/2014/main" id="{BB3B2C43-5E36-4768-8319-6752D24B4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7" name="Rectangle 1036">
            <a:extLst>
              <a:ext uri="{FF2B5EF4-FFF2-40B4-BE49-F238E27FC236}">
                <a16:creationId xmlns:a16="http://schemas.microsoft.com/office/drawing/2014/main" id="{B044326E-7BB3-4929-BE33-05CA64DBB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9" name="Rectangle 1038">
            <a:extLst>
              <a:ext uri="{FF2B5EF4-FFF2-40B4-BE49-F238E27FC236}">
                <a16:creationId xmlns:a16="http://schemas.microsoft.com/office/drawing/2014/main" id="{731CF4E0-AA2D-43CA-A528-C52FB1582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a:off x="5989319" y="576263"/>
            <a:ext cx="5054196" cy="2967606"/>
          </a:xfrm>
        </p:spPr>
        <p:txBody>
          <a:bodyPr vert="horz" lIns="91440" tIns="45720" rIns="91440" bIns="45720" rtlCol="0" anchor="b">
            <a:normAutofit/>
          </a:bodyPr>
          <a:lstStyle/>
          <a:p>
            <a:r>
              <a:rPr lang="en-US" sz="4800" dirty="0"/>
              <a:t>A portrait of Fritzi Scheff circa 1910</a:t>
            </a:r>
          </a:p>
        </p:txBody>
      </p:sp>
      <p:pic>
        <p:nvPicPr>
          <p:cNvPr id="1028" name="Picture 4" descr="A portrait of Fritzi Scheff circa 1910&#10;&#10;She is standing with her left shoulder facing the viewer, holding a flower">
            <a:extLst>
              <a:ext uri="{FF2B5EF4-FFF2-40B4-BE49-F238E27FC236}">
                <a16:creationId xmlns:a16="http://schemas.microsoft.com/office/drawing/2014/main" id="{8C799CB0-06E8-143D-36B3-05F128A60853}"/>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4373" b="4373"/>
          <a:stretch/>
        </p:blipFill>
        <p:spPr bwMode="auto">
          <a:xfrm>
            <a:off x="-6472" y="10"/>
            <a:ext cx="5486394" cy="6857982"/>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3B083774-A903-4B1B-BC6A-94C1F048E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79921" y="0"/>
            <a:ext cx="287517" cy="685799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043" name="Straight Connector 1042">
            <a:extLst>
              <a:ext uri="{FF2B5EF4-FFF2-40B4-BE49-F238E27FC236}">
                <a16:creationId xmlns:a16="http://schemas.microsoft.com/office/drawing/2014/main" id="{5D5FB189-1F48-4A47-B036-6AF7E11A8E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504676" y="-14198"/>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C5B335DD-3163-4EC5-8B6B-2AB53E64D1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89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p:txBody>
          <a:bodyPr/>
          <a:lstStyle/>
          <a:p>
            <a:r>
              <a:rPr lang="en-US" dirty="0"/>
              <a:t>Mlle. Modiste</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419106" y="2198915"/>
            <a:ext cx="5886001" cy="3345316"/>
          </a:xfrm>
        </p:spPr>
        <p:txBody>
          <a:bodyPr>
            <a:normAutofit lnSpcReduction="10000"/>
          </a:bodyPr>
          <a:lstStyle/>
          <a:p>
            <a:r>
              <a:rPr lang="en-US" dirty="0"/>
              <a:t>In 1905, Herbert wrote his new comic opera, </a:t>
            </a:r>
            <a:r>
              <a:rPr lang="en-US" i="1" dirty="0"/>
              <a:t>Mlle. Modiste</a:t>
            </a:r>
            <a:r>
              <a:rPr lang="en-US" dirty="0"/>
              <a:t>, once again starring  Fritzi Scheff as the lead. The story follows a young girl named Fifi who works in a hat shop but has dreams of being an opera singer.</a:t>
            </a:r>
          </a:p>
          <a:p>
            <a:endParaRPr lang="en-US" dirty="0"/>
          </a:p>
          <a:p>
            <a:r>
              <a:rPr lang="en-US" dirty="0"/>
              <a:t>Fifi’s most popular solo within, “Kiss me Again,” takes a theme from another piece in the operetta called “If I Were On Stage,” this time set to romantic, love-filled lyrics. Although the lyrics of the song are fitting for the story, it seems clear that the title is in reference to Sheff’s famous kiss two years earlier.</a:t>
            </a:r>
          </a:p>
        </p:txBody>
      </p:sp>
      <p:sp>
        <p:nvSpPr>
          <p:cNvPr id="35" name="Slide Number Placeholder 34">
            <a:extLst>
              <a:ext uri="{FF2B5EF4-FFF2-40B4-BE49-F238E27FC236}">
                <a16:creationId xmlns:a16="http://schemas.microsoft.com/office/drawing/2014/main" id="{253F77DE-9A00-003D-3E35-AA011DA6A27F}"/>
              </a:ext>
            </a:extLst>
          </p:cNvPr>
          <p:cNvSpPr>
            <a:spLocks noGrp="1"/>
          </p:cNvSpPr>
          <p:nvPr>
            <p:ph type="sldNum" sz="quarter" idx="4"/>
          </p:nvPr>
        </p:nvSpPr>
        <p:spPr/>
        <p:txBody>
          <a:bodyPr/>
          <a:lstStyle/>
          <a:p>
            <a:fld id="{3A4F6043-7A67-491B-98BC-F933DED7226D}" type="slidenum">
              <a:rPr lang="en-US" smtClean="0"/>
              <a:pPr/>
              <a:t>6</a:t>
            </a:fld>
            <a:endParaRPr lang="en-US" dirty="0"/>
          </a:p>
        </p:txBody>
      </p:sp>
      <p:sp>
        <p:nvSpPr>
          <p:cNvPr id="4" name="Slide Number Placeholder 5">
            <a:extLst>
              <a:ext uri="{FF2B5EF4-FFF2-40B4-BE49-F238E27FC236}">
                <a16:creationId xmlns:a16="http://schemas.microsoft.com/office/drawing/2014/main" id="{2AD73156-2390-BB42-48B5-818ECA165475}"/>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6</a:t>
            </a:fld>
            <a:endParaRPr lang="en-US" dirty="0"/>
          </a:p>
        </p:txBody>
      </p:sp>
      <p:pic>
        <p:nvPicPr>
          <p:cNvPr id="6" name="Picture 5" descr="A close-up of &quot;Kiss Me Again&quot; Lyrics&#10;">
            <a:extLst>
              <a:ext uri="{FF2B5EF4-FFF2-40B4-BE49-F238E27FC236}">
                <a16:creationId xmlns:a16="http://schemas.microsoft.com/office/drawing/2014/main" id="{01A253DC-5922-C79D-DD7F-F1F71A75C823}"/>
              </a:ext>
            </a:extLst>
          </p:cNvPr>
          <p:cNvPicPr>
            <a:picLocks noChangeAspect="1"/>
          </p:cNvPicPr>
          <p:nvPr/>
        </p:nvPicPr>
        <p:blipFill>
          <a:blip r:embed="rId3"/>
          <a:stretch>
            <a:fillRect/>
          </a:stretch>
        </p:blipFill>
        <p:spPr>
          <a:xfrm>
            <a:off x="6554263" y="524986"/>
            <a:ext cx="3931920" cy="5178552"/>
          </a:xfrm>
          <a:prstGeom prst="rect">
            <a:avLst/>
          </a:prstGeom>
        </p:spPr>
      </p:pic>
      <p:sp>
        <p:nvSpPr>
          <p:cNvPr id="7" name="TextBox 6">
            <a:extLst>
              <a:ext uri="{FF2B5EF4-FFF2-40B4-BE49-F238E27FC236}">
                <a16:creationId xmlns:a16="http://schemas.microsoft.com/office/drawing/2014/main" id="{C5FA387D-ABCE-71D9-FD9B-734915D69EAA}"/>
              </a:ext>
            </a:extLst>
          </p:cNvPr>
          <p:cNvSpPr txBox="1"/>
          <p:nvPr/>
        </p:nvSpPr>
        <p:spPr>
          <a:xfrm>
            <a:off x="6562769" y="5703538"/>
            <a:ext cx="3923414" cy="646331"/>
          </a:xfrm>
          <a:prstGeom prst="rect">
            <a:avLst/>
          </a:prstGeom>
          <a:noFill/>
        </p:spPr>
        <p:txBody>
          <a:bodyPr wrap="square" rtlCol="0">
            <a:spAutoFit/>
          </a:bodyPr>
          <a:lstStyle/>
          <a:p>
            <a:r>
              <a:rPr lang="en-US" dirty="0"/>
              <a:t>“Kiss Me Again” Lyrics, written by Henry Blossom</a:t>
            </a:r>
          </a:p>
        </p:txBody>
      </p:sp>
    </p:spTree>
    <p:extLst>
      <p:ext uri="{BB962C8B-B14F-4D97-AF65-F5344CB8AC3E}">
        <p14:creationId xmlns:p14="http://schemas.microsoft.com/office/powerpoint/2010/main" val="119562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DAA9D7C9-0452-4338-840E-1F41073B5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9" name="Rectangle 2058">
            <a:extLst>
              <a:ext uri="{FF2B5EF4-FFF2-40B4-BE49-F238E27FC236}">
                <a16:creationId xmlns:a16="http://schemas.microsoft.com/office/drawing/2014/main" id="{82D28149-A976-4FDF-A0AD-7E066FF7D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61" name="Rectangle 2060">
            <a:extLst>
              <a:ext uri="{FF2B5EF4-FFF2-40B4-BE49-F238E27FC236}">
                <a16:creationId xmlns:a16="http://schemas.microsoft.com/office/drawing/2014/main" id="{D80536FF-D2DD-47A6-BB60-E22DD2FEF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BDD3376-2BB5-D208-489F-2CF4AEDE5388}"/>
              </a:ext>
            </a:extLst>
          </p:cNvPr>
          <p:cNvSpPr>
            <a:spLocks noGrp="1"/>
          </p:cNvSpPr>
          <p:nvPr>
            <p:ph type="title"/>
          </p:nvPr>
        </p:nvSpPr>
        <p:spPr>
          <a:xfrm>
            <a:off x="422899" y="540167"/>
            <a:ext cx="5828376" cy="2135867"/>
          </a:xfrm>
        </p:spPr>
        <p:txBody>
          <a:bodyPr vert="horz" lIns="91440" tIns="45720" rIns="91440" bIns="45720" rtlCol="0" anchor="b">
            <a:normAutofit/>
          </a:bodyPr>
          <a:lstStyle/>
          <a:p>
            <a:r>
              <a:rPr lang="en-US" sz="4800">
                <a:solidFill>
                  <a:schemeClr val="tx1"/>
                </a:solidFill>
              </a:rPr>
              <a:t>The Impact of “Kiss Me Again”</a:t>
            </a:r>
          </a:p>
        </p:txBody>
      </p:sp>
      <p:sp>
        <p:nvSpPr>
          <p:cNvPr id="40" name="Slide Number Placeholder 39">
            <a:extLst>
              <a:ext uri="{FF2B5EF4-FFF2-40B4-BE49-F238E27FC236}">
                <a16:creationId xmlns:a16="http://schemas.microsoft.com/office/drawing/2014/main" id="{99A3C9AE-6440-E266-03D1-504E4CB48C95}"/>
              </a:ext>
            </a:extLst>
          </p:cNvPr>
          <p:cNvSpPr>
            <a:spLocks noGrp="1"/>
          </p:cNvSpPr>
          <p:nvPr>
            <p:ph type="sldNum" sz="quarter" idx="4"/>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7</a:t>
            </a:fld>
            <a:endParaRPr lang="en-US">
              <a:solidFill>
                <a:prstClr val="black">
                  <a:tint val="75000"/>
                </a:prstClr>
              </a:solidFill>
              <a:latin typeface="Calibri" panose="020F0502020204030204"/>
            </a:endParaRPr>
          </a:p>
        </p:txBody>
      </p:sp>
      <p:sp>
        <p:nvSpPr>
          <p:cNvPr id="5" name="Content Placeholder 4">
            <a:extLst>
              <a:ext uri="{FF2B5EF4-FFF2-40B4-BE49-F238E27FC236}">
                <a16:creationId xmlns:a16="http://schemas.microsoft.com/office/drawing/2014/main" id="{B2F950D5-0AE0-05E7-665E-387B809FD290}"/>
              </a:ext>
            </a:extLst>
          </p:cNvPr>
          <p:cNvSpPr>
            <a:spLocks noGrp="1"/>
          </p:cNvSpPr>
          <p:nvPr>
            <p:ph sz="quarter" idx="15"/>
          </p:nvPr>
        </p:nvSpPr>
        <p:spPr>
          <a:xfrm>
            <a:off x="422899" y="2880451"/>
            <a:ext cx="5828376" cy="3285815"/>
          </a:xfrm>
        </p:spPr>
        <p:txBody>
          <a:bodyPr vert="horz" lIns="91440" tIns="45720" rIns="91440" bIns="45720" rtlCol="0" anchor="t">
            <a:normAutofit/>
          </a:bodyPr>
          <a:lstStyle/>
          <a:p>
            <a:pPr indent="-228600">
              <a:lnSpc>
                <a:spcPts val="2800"/>
              </a:lnSpc>
              <a:buFont typeface="Wingdings 2" panose="05020102010507070707" pitchFamily="18" charset="2"/>
              <a:buChar char=""/>
            </a:pPr>
            <a:r>
              <a:rPr lang="en-US" dirty="0">
                <a:solidFill>
                  <a:schemeClr val="tx1"/>
                </a:solidFill>
              </a:rPr>
              <a:t>After “Kiss Me Again” became Scheff’s signature piece, its popularity skyrocketed. Alongside many appearances as a theme played live for use alongside “silent” films, it has seen countless recordings from many different ensembles. Additionally, its source material – Mlle. Modiste – was remade into two feature length films: The silent film “Mademoiselle Modiste” in 1926, and the “fully in technicolor” film “Kiss Me Again” in 1931 respectively. Posters for both can be seen  beside.</a:t>
            </a:r>
          </a:p>
        </p:txBody>
      </p:sp>
      <p:sp>
        <p:nvSpPr>
          <p:cNvPr id="2063" name="Rectangle 2062">
            <a:extLst>
              <a:ext uri="{FF2B5EF4-FFF2-40B4-BE49-F238E27FC236}">
                <a16:creationId xmlns:a16="http://schemas.microsoft.com/office/drawing/2014/main" id="{FA392873-A54A-4077-810F-3AFC8F442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96183" y="685801"/>
            <a:ext cx="702496" cy="5486400"/>
          </a:xfrm>
          <a:prstGeom prst="rect">
            <a:avLst/>
          </a:prstGeom>
          <a:solidFill>
            <a:srgbClr val="DC512F">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2065" name="Straight Connector 2064">
            <a:extLst>
              <a:ext uri="{FF2B5EF4-FFF2-40B4-BE49-F238E27FC236}">
                <a16:creationId xmlns:a16="http://schemas.microsoft.com/office/drawing/2014/main" id="{217CAC88-B0CB-4E8A-916D-9CB9052598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DC512F"/>
            </a:solidFill>
            <a:prstDash val="dash"/>
          </a:ln>
        </p:spPr>
        <p:style>
          <a:lnRef idx="1">
            <a:schemeClr val="accent1"/>
          </a:lnRef>
          <a:fillRef idx="0">
            <a:schemeClr val="accent1"/>
          </a:fillRef>
          <a:effectRef idx="0">
            <a:schemeClr val="accent1"/>
          </a:effectRef>
          <a:fontRef idx="minor">
            <a:schemeClr val="tx1"/>
          </a:fontRef>
        </p:style>
      </p:cxnSp>
      <p:cxnSp>
        <p:nvCxnSpPr>
          <p:cNvPr id="2067" name="Straight Connector 2066">
            <a:extLst>
              <a:ext uri="{FF2B5EF4-FFF2-40B4-BE49-F238E27FC236}">
                <a16:creationId xmlns:a16="http://schemas.microsoft.com/office/drawing/2014/main" id="{002C2666-64A2-43AB-B2DB-267B04A07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DC512F"/>
            </a:solidFill>
            <a:prstDash val="dash"/>
          </a:ln>
        </p:spPr>
        <p:style>
          <a:lnRef idx="1">
            <a:schemeClr val="accent1"/>
          </a:lnRef>
          <a:fillRef idx="0">
            <a:schemeClr val="accent1"/>
          </a:fillRef>
          <a:effectRef idx="0">
            <a:schemeClr val="accent1"/>
          </a:effectRef>
          <a:fontRef idx="minor">
            <a:schemeClr val="tx1"/>
          </a:fontRef>
        </p:style>
      </p:cxnSp>
      <p:pic>
        <p:nvPicPr>
          <p:cNvPr id="2052" name="Picture 4" descr="Poster for &quot;Kiss Me Again&quot; Film, depicting the face of a woman with closed eyes leaning in for a kiss.">
            <a:extLst>
              <a:ext uri="{FF2B5EF4-FFF2-40B4-BE49-F238E27FC236}">
                <a16:creationId xmlns:a16="http://schemas.microsoft.com/office/drawing/2014/main" id="{CB950981-C269-034E-75F5-257420938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304" y="2753351"/>
            <a:ext cx="3174997" cy="27420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ster for &quot;Mademoiselle Modiste&quot; film, depicting an elegant woman posing on front of an ornate stage backdrop.">
            <a:extLst>
              <a:ext uri="{FF2B5EF4-FFF2-40B4-BE49-F238E27FC236}">
                <a16:creationId xmlns:a16="http://schemas.microsoft.com/office/drawing/2014/main" id="{4328A070-DC8F-EB06-3674-E154CEDF9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76" y="320685"/>
            <a:ext cx="2462267" cy="386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044337"/>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B665E41-66EB-401D-940D-8E7024721BE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{5906702B-DA4E-4999-9F5B-D9455003E967}tf67338807_win32</Template>
  <TotalTime>229</TotalTime>
  <Words>690</Words>
  <Application>Microsoft Macintosh PowerPoint</Application>
  <PresentationFormat>Widescreen</PresentationFormat>
  <Paragraphs>28</Paragraphs>
  <Slides>7</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Dante</vt:lpstr>
      <vt:lpstr>Dante (Headings)2</vt:lpstr>
      <vt:lpstr>Helvetica Neue Medium</vt:lpstr>
      <vt:lpstr>Wingdings 2</vt:lpstr>
      <vt:lpstr>OffsetVTI</vt:lpstr>
      <vt:lpstr>The Short Story Behind “Kiss Me Again,” One of Victor Herbert’s Most Popular Tunes</vt:lpstr>
      <vt:lpstr>Setting The Stage</vt:lpstr>
      <vt:lpstr>“Fritzi Scheff as Babette: A New Comic Opera by Herbert and Smith: The ex-Grand Opera Singer Makes a Brilliant Success,” New York Times, November 17, 1903</vt:lpstr>
      <vt:lpstr>Another Source</vt:lpstr>
      <vt:lpstr>A portrait of Fritzi Scheff circa 1910</vt:lpstr>
      <vt:lpstr>Mlle. Modiste</vt:lpstr>
      <vt:lpstr>The Impact of “Kiss Me Again”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Caleb Ferreira (CPFERR3838)</dc:creator>
  <cp:lastModifiedBy>Kendra Leonard</cp:lastModifiedBy>
  <cp:revision>3</cp:revision>
  <dcterms:created xsi:type="dcterms:W3CDTF">2024-12-01T00:09:18Z</dcterms:created>
  <dcterms:modified xsi:type="dcterms:W3CDTF">2024-12-03T18:44:20Z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