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7C88C-AC05-476D-9F1D-AA5E1011DBCC}" v="14" dt="2024-12-01T07:41:02.644"/>
    <p1510:client id="{CF00991C-BC6E-3844-60B6-CB1B794D7298}" v="137" dt="2024-12-01T02:20:28.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12/3/2024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16370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6565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3492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6087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201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1263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7024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1692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5815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7419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868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12/3/2024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586092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oc.gov/item/jukebox-13049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Babes in Toyland</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Victor Herbert's Most Famous Operetta</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7BCA6-8CD1-4BCD-3C84-EBE0A7334043}"/>
              </a:ext>
            </a:extLst>
          </p:cNvPr>
          <p:cNvSpPr>
            <a:spLocks noGrp="1"/>
          </p:cNvSpPr>
          <p:nvPr>
            <p:ph type="title"/>
          </p:nvPr>
        </p:nvSpPr>
        <p:spPr>
          <a:xfrm>
            <a:off x="1261872" y="365760"/>
            <a:ext cx="9692640" cy="1325562"/>
          </a:xfrm>
        </p:spPr>
        <p:txBody>
          <a:bodyPr>
            <a:normAutofit/>
          </a:bodyPr>
          <a:lstStyle/>
          <a:p>
            <a:r>
              <a:rPr lang="en-US" dirty="0"/>
              <a:t>The Operetta</a:t>
            </a:r>
          </a:p>
        </p:txBody>
      </p:sp>
      <p:sp>
        <p:nvSpPr>
          <p:cNvPr id="3" name="Content Placeholder 2">
            <a:extLst>
              <a:ext uri="{FF2B5EF4-FFF2-40B4-BE49-F238E27FC236}">
                <a16:creationId xmlns:a16="http://schemas.microsoft.com/office/drawing/2014/main" id="{4B57AA5F-0E0D-891C-5E34-3EF1DF07A9A7}"/>
              </a:ext>
            </a:extLst>
          </p:cNvPr>
          <p:cNvSpPr>
            <a:spLocks noGrp="1"/>
          </p:cNvSpPr>
          <p:nvPr>
            <p:ph idx="1"/>
          </p:nvPr>
        </p:nvSpPr>
        <p:spPr>
          <a:xfrm>
            <a:off x="1261872" y="1828800"/>
            <a:ext cx="8595360" cy="4351337"/>
          </a:xfrm>
        </p:spPr>
        <p:txBody>
          <a:bodyPr>
            <a:normAutofit/>
          </a:bodyPr>
          <a:lstStyle/>
          <a:p>
            <a:pPr marL="0" indent="0">
              <a:buNone/>
            </a:pPr>
            <a:r>
              <a:rPr lang="en-US" sz="2400" dirty="0"/>
              <a:t>	</a:t>
            </a:r>
            <a:r>
              <a:rPr lang="en-US" sz="2400" i="1" dirty="0"/>
              <a:t>Babes in Toyland</a:t>
            </a:r>
            <a:r>
              <a:rPr lang="en-US" sz="2400" dirty="0"/>
              <a:t> is an operetta first produced in 1903, composed by Victor Herbert, with a Libretto by lyricist Glen MacDonough. It adapts characters from the classic </a:t>
            </a:r>
            <a:r>
              <a:rPr lang="en-US" sz="2400" i="1" dirty="0"/>
              <a:t>Mother Goose</a:t>
            </a:r>
            <a:r>
              <a:rPr lang="en-US" sz="2400" dirty="0"/>
              <a:t> nursery rhymes into a fantastical story spanning three acts. It debuted at Chicago’s Grand Opera House in June of 1903 and premiered on Broadway in October of the same year. It closed its Broadway run in March of 1904, after 192 performances. The operetta is one of Herbert’s most famous works. Several of its songs, particularly the piece “March of the Toys,” have gone on to enjoy even wider fame. </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068202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5682-D50A-5E7F-1DAA-AB1DF9B0EAA0}"/>
              </a:ext>
            </a:extLst>
          </p:cNvPr>
          <p:cNvSpPr>
            <a:spLocks noGrp="1"/>
          </p:cNvSpPr>
          <p:nvPr>
            <p:ph type="title"/>
          </p:nvPr>
        </p:nvSpPr>
        <p:spPr>
          <a:xfrm>
            <a:off x="6417343" y="4862040"/>
            <a:ext cx="4400629" cy="1366141"/>
          </a:xfrm>
        </p:spPr>
        <p:txBody>
          <a:bodyPr>
            <a:noAutofit/>
          </a:bodyPr>
          <a:lstStyle/>
          <a:p>
            <a:r>
              <a:rPr lang="en-US" sz="1400" b="0" i="0" dirty="0">
                <a:solidFill>
                  <a:srgbClr val="000000"/>
                </a:solidFill>
                <a:effectLst/>
                <a:latin typeface="Calibri" panose="020F0502020204030204" pitchFamily="34" charset="0"/>
                <a:cs typeface="Calibri" panose="020F0502020204030204" pitchFamily="34" charset="0"/>
              </a:rPr>
              <a:t>Victor Herbert. </a:t>
            </a:r>
            <a:r>
              <a:rPr lang="en-US" sz="1400" b="0" i="1" dirty="0">
                <a:solidFill>
                  <a:srgbClr val="000000"/>
                </a:solidFill>
                <a:effectLst/>
                <a:latin typeface="Calibri" panose="020F0502020204030204" pitchFamily="34" charset="0"/>
                <a:cs typeface="Calibri" panose="020F0502020204030204" pitchFamily="34" charset="0"/>
              </a:rPr>
              <a:t>Babes in Toyland.</a:t>
            </a:r>
            <a:r>
              <a:rPr lang="en-US" sz="1400" b="0" i="0" dirty="0">
                <a:solidFill>
                  <a:srgbClr val="000000"/>
                </a:solidFill>
                <a:effectLst/>
                <a:latin typeface="Calibri" panose="020F0502020204030204" pitchFamily="34" charset="0"/>
                <a:cs typeface="Calibri" panose="020F0502020204030204" pitchFamily="34" charset="0"/>
              </a:rPr>
              <a:t> Sheet music cover. New York: </a:t>
            </a:r>
            <a:r>
              <a:rPr lang="en-US" sz="1400" b="0" i="0" dirty="0" err="1">
                <a:solidFill>
                  <a:srgbClr val="000000"/>
                </a:solidFill>
                <a:effectLst/>
                <a:latin typeface="Calibri" panose="020F0502020204030204" pitchFamily="34" charset="0"/>
                <a:cs typeface="Calibri" panose="020F0502020204030204" pitchFamily="34" charset="0"/>
              </a:rPr>
              <a:t>Witmark</a:t>
            </a:r>
            <a:r>
              <a:rPr lang="en-US" sz="1400" b="0" i="0" dirty="0">
                <a:solidFill>
                  <a:srgbClr val="000000"/>
                </a:solidFill>
                <a:effectLst/>
                <a:latin typeface="Calibri" panose="020F0502020204030204" pitchFamily="34" charset="0"/>
                <a:cs typeface="Calibri" panose="020F0502020204030204" pitchFamily="34" charset="0"/>
              </a:rPr>
              <a:t>, 1903. Victor Herbert Collection, Music Division, Library of Congress (34.00.00)</a:t>
            </a:r>
            <a:r>
              <a:rPr lang="en-US" sz="1400" b="0" dirty="0">
                <a:solidFill>
                  <a:srgbClr val="000000"/>
                </a:solidFill>
                <a:effectLst/>
                <a:latin typeface="Calibri" panose="020F0502020204030204" pitchFamily="34" charset="0"/>
                <a:cs typeface="Calibri" panose="020F0502020204030204" pitchFamily="34" charset="0"/>
              </a:rPr>
              <a:t>//www.loc.gov/exhibits/musical-worlds-of-victor-herbert/exhibition-items/Assets/vh0034_enlarge.jpg</a:t>
            </a:r>
            <a:br>
              <a:rPr lang="en-US" sz="1400" b="0" dirty="0">
                <a:solidFill>
                  <a:srgbClr val="000000"/>
                </a:solidFill>
                <a:effectLst/>
                <a:latin typeface="Calibri" panose="020F0502020204030204" pitchFamily="34" charset="0"/>
                <a:cs typeface="Calibri" panose="020F0502020204030204" pitchFamily="34" charset="0"/>
              </a:rPr>
            </a:br>
            <a:endParaRPr lang="en-US" sz="1400" dirty="0">
              <a:latin typeface="Calibri" panose="020F0502020204030204" pitchFamily="34" charset="0"/>
              <a:cs typeface="Calibri" panose="020F0502020204030204" pitchFamily="34" charset="0"/>
            </a:endParaRPr>
          </a:p>
        </p:txBody>
      </p:sp>
      <p:pic>
        <p:nvPicPr>
          <p:cNvPr id="4" name="Content Placeholder 3" descr="The sheet music cover for Babes in Toyland, with art of toy soldiers in the margins. Text reads: &quot;Hamlin &amp; Mitchell's Stupendous Extravaganza as Produced at the Grand Opera House, Chicago. Babes in Toyland. Book and Lyrics by Glen MacDonough. Music by Victor Herbert.&quot;">
            <a:extLst>
              <a:ext uri="{FF2B5EF4-FFF2-40B4-BE49-F238E27FC236}">
                <a16:creationId xmlns:a16="http://schemas.microsoft.com/office/drawing/2014/main" id="{F6DF410A-4876-9FAE-C5A8-3FA16CB15555}"/>
              </a:ext>
            </a:extLst>
          </p:cNvPr>
          <p:cNvPicPr>
            <a:picLocks noChangeAspect="1"/>
          </p:cNvPicPr>
          <p:nvPr/>
        </p:nvPicPr>
        <p:blipFill>
          <a:blip r:embed="rId2"/>
          <a:stretch>
            <a:fillRect/>
          </a:stretch>
        </p:blipFill>
        <p:spPr>
          <a:xfrm>
            <a:off x="1897187" y="640080"/>
            <a:ext cx="4400629" cy="5588101"/>
          </a:xfrm>
          <a:prstGeom prst="rect">
            <a:avLst/>
          </a:prstGeom>
        </p:spPr>
      </p:pic>
      <p:sp>
        <p:nvSpPr>
          <p:cNvPr id="8" name="Content Placeholder 7">
            <a:extLst>
              <a:ext uri="{FF2B5EF4-FFF2-40B4-BE49-F238E27FC236}">
                <a16:creationId xmlns:a16="http://schemas.microsoft.com/office/drawing/2014/main" id="{796F8F8A-A067-52EE-FA2E-2C9CB9053AD0}"/>
              </a:ext>
            </a:extLst>
          </p:cNvPr>
          <p:cNvSpPr>
            <a:spLocks noGrp="1"/>
          </p:cNvSpPr>
          <p:nvPr>
            <p:ph idx="1"/>
          </p:nvPr>
        </p:nvSpPr>
        <p:spPr>
          <a:xfrm>
            <a:off x="6716447" y="640080"/>
            <a:ext cx="3075836" cy="3854979"/>
          </a:xfrm>
        </p:spPr>
        <p:txBody>
          <a:bodyPr vert="horz" lIns="91440" tIns="45720" rIns="91440" bIns="45720" rtlCol="0">
            <a:normAutofit/>
          </a:bodyPr>
          <a:lstStyle/>
          <a:p>
            <a:pPr marL="0" indent="0">
              <a:buNone/>
            </a:pPr>
            <a:r>
              <a:rPr lang="en-US" dirty="0">
                <a:ea typeface="Calibri"/>
                <a:cs typeface="Calibri"/>
              </a:rPr>
              <a:t>The sheet music cover for the original book of Herbert’s </a:t>
            </a:r>
            <a:r>
              <a:rPr lang="en-US" i="1" dirty="0">
                <a:ea typeface="Calibri"/>
                <a:cs typeface="Calibri"/>
              </a:rPr>
              <a:t>Babes in Toyland </a:t>
            </a:r>
            <a:r>
              <a:rPr lang="en-US" dirty="0">
                <a:ea typeface="Calibri"/>
                <a:cs typeface="Calibri"/>
              </a:rPr>
              <a:t>(1903)</a:t>
            </a:r>
          </a:p>
        </p:txBody>
      </p:sp>
    </p:spTree>
    <p:extLst>
      <p:ext uri="{BB962C8B-B14F-4D97-AF65-F5344CB8AC3E}">
        <p14:creationId xmlns:p14="http://schemas.microsoft.com/office/powerpoint/2010/main" val="42506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603A4-AE0F-9F5D-3839-0BEE12D643EA}"/>
              </a:ext>
            </a:extLst>
          </p:cNvPr>
          <p:cNvSpPr>
            <a:spLocks noGrp="1"/>
          </p:cNvSpPr>
          <p:nvPr>
            <p:ph type="title"/>
          </p:nvPr>
        </p:nvSpPr>
        <p:spPr>
          <a:xfrm>
            <a:off x="1261872" y="365760"/>
            <a:ext cx="9692640" cy="1325562"/>
          </a:xfrm>
        </p:spPr>
        <p:txBody>
          <a:bodyPr>
            <a:normAutofit/>
          </a:bodyPr>
          <a:lstStyle/>
          <a:p>
            <a:r>
              <a:rPr lang="en-US" dirty="0"/>
              <a:t>March of the Toys</a:t>
            </a:r>
          </a:p>
        </p:txBody>
      </p:sp>
      <p:sp>
        <p:nvSpPr>
          <p:cNvPr id="3" name="Content Placeholder 2">
            <a:extLst>
              <a:ext uri="{FF2B5EF4-FFF2-40B4-BE49-F238E27FC236}">
                <a16:creationId xmlns:a16="http://schemas.microsoft.com/office/drawing/2014/main" id="{7599A00B-0711-0060-53F4-B6932044EA60}"/>
              </a:ext>
            </a:extLst>
          </p:cNvPr>
          <p:cNvSpPr>
            <a:spLocks noGrp="1"/>
          </p:cNvSpPr>
          <p:nvPr>
            <p:ph idx="1"/>
          </p:nvPr>
        </p:nvSpPr>
        <p:spPr>
          <a:xfrm>
            <a:off x="1261872" y="1828800"/>
            <a:ext cx="8595360" cy="4351337"/>
          </a:xfrm>
        </p:spPr>
        <p:txBody>
          <a:bodyPr>
            <a:normAutofit/>
          </a:bodyPr>
          <a:lstStyle/>
          <a:p>
            <a:pPr marL="0" indent="0">
              <a:buNone/>
            </a:pPr>
            <a:r>
              <a:rPr lang="en-US" sz="2400" dirty="0"/>
              <a:t>“March of the Toys,” a piece from the second act of </a:t>
            </a:r>
            <a:r>
              <a:rPr lang="en-US" sz="2400" i="1" dirty="0"/>
              <a:t>Babes in Toyland, </a:t>
            </a:r>
            <a:r>
              <a:rPr lang="en-US" sz="2400" dirty="0"/>
              <a:t>is one of the most famous and recognizable excerpts from the operetta. It has appeared frequently in other media and is often played on its own as an orchestral work. In some adaptations of </a:t>
            </a:r>
            <a:r>
              <a:rPr lang="en-US" sz="2400" i="1" dirty="0"/>
              <a:t>Babes in Toyland </a:t>
            </a:r>
            <a:r>
              <a:rPr lang="en-US" sz="2400" dirty="0"/>
              <a:t>where very little of the original story or music is preserved, like the 1934 Laurel and Hardy film adaptation, “March of the Toys” still appears.</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703017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cover for &quot;March of the Toys,&quot; with colorful illustrations of toys. Text reads: &quot;Victor Herbert's March of the Toys.&quot;">
            <a:extLst>
              <a:ext uri="{FF2B5EF4-FFF2-40B4-BE49-F238E27FC236}">
                <a16:creationId xmlns:a16="http://schemas.microsoft.com/office/drawing/2014/main" id="{5A567BF5-AD43-CD8F-7FCE-BFA0875EA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99" y="690574"/>
            <a:ext cx="4019312" cy="5487112"/>
          </a:xfrm>
          <a:prstGeom prst="rect">
            <a:avLst/>
          </a:prstGeom>
        </p:spPr>
      </p:pic>
      <p:sp>
        <p:nvSpPr>
          <p:cNvPr id="9" name="Content Placeholder 8">
            <a:extLst>
              <a:ext uri="{FF2B5EF4-FFF2-40B4-BE49-F238E27FC236}">
                <a16:creationId xmlns:a16="http://schemas.microsoft.com/office/drawing/2014/main" id="{7D6D63D8-EAB1-16CC-5278-A6266C3BDB57}"/>
              </a:ext>
            </a:extLst>
          </p:cNvPr>
          <p:cNvSpPr>
            <a:spLocks noGrp="1"/>
          </p:cNvSpPr>
          <p:nvPr>
            <p:ph idx="1"/>
          </p:nvPr>
        </p:nvSpPr>
        <p:spPr>
          <a:xfrm>
            <a:off x="5012915" y="690574"/>
            <a:ext cx="6015571" cy="3854979"/>
          </a:xfrm>
        </p:spPr>
        <p:txBody>
          <a:bodyPr>
            <a:normAutofit/>
          </a:bodyPr>
          <a:lstStyle/>
          <a:p>
            <a:pPr marL="0" indent="0">
              <a:buNone/>
            </a:pPr>
            <a:r>
              <a:rPr lang="en-US" dirty="0"/>
              <a:t>The cover for Victor Herbert’s piano score for “March of the Toys” (1903).</a:t>
            </a:r>
          </a:p>
        </p:txBody>
      </p:sp>
      <p:sp>
        <p:nvSpPr>
          <p:cNvPr id="7" name="TextBox 6">
            <a:extLst>
              <a:ext uri="{FF2B5EF4-FFF2-40B4-BE49-F238E27FC236}">
                <a16:creationId xmlns:a16="http://schemas.microsoft.com/office/drawing/2014/main" id="{181444E4-0DE8-2766-D237-2095A828EBB6}"/>
              </a:ext>
            </a:extLst>
          </p:cNvPr>
          <p:cNvSpPr txBox="1"/>
          <p:nvPr/>
        </p:nvSpPr>
        <p:spPr>
          <a:xfrm>
            <a:off x="5012915" y="5381625"/>
            <a:ext cx="6015571" cy="307777"/>
          </a:xfrm>
          <a:prstGeom prst="rect">
            <a:avLst/>
          </a:prstGeom>
          <a:noFill/>
        </p:spPr>
        <p:txBody>
          <a:bodyPr wrap="square" rtlCol="0">
            <a:spAutoFit/>
          </a:bodyPr>
          <a:lstStyle/>
          <a:p>
            <a:r>
              <a:rPr lang="en-US" sz="1400" dirty="0"/>
              <a:t>Victor Herbert, “March of the Toys” (</a:t>
            </a:r>
            <a:r>
              <a:rPr lang="en-US" sz="1400" b="0" i="0" dirty="0">
                <a:solidFill>
                  <a:srgbClr val="373737"/>
                </a:solidFill>
                <a:effectLst/>
              </a:rPr>
              <a:t> M. </a:t>
            </a:r>
            <a:r>
              <a:rPr lang="en-US" sz="1400" b="0" i="0" dirty="0" err="1">
                <a:solidFill>
                  <a:srgbClr val="373737"/>
                </a:solidFill>
                <a:effectLst/>
              </a:rPr>
              <a:t>Witmark</a:t>
            </a:r>
            <a:r>
              <a:rPr lang="en-US" sz="1400" b="0" i="0" dirty="0">
                <a:solidFill>
                  <a:srgbClr val="373737"/>
                </a:solidFill>
                <a:effectLst/>
              </a:rPr>
              <a:t> &amp; Sons, 1903)</a:t>
            </a:r>
            <a:endParaRPr lang="en-US" sz="1400" dirty="0"/>
          </a:p>
        </p:txBody>
      </p:sp>
    </p:spTree>
    <p:extLst>
      <p:ext uri="{BB962C8B-B14F-4D97-AF65-F5344CB8AC3E}">
        <p14:creationId xmlns:p14="http://schemas.microsoft.com/office/powerpoint/2010/main" val="415488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3FB8-A233-4A49-71E3-7AE881DEBE19}"/>
              </a:ext>
            </a:extLst>
          </p:cNvPr>
          <p:cNvSpPr>
            <a:spLocks noGrp="1"/>
          </p:cNvSpPr>
          <p:nvPr>
            <p:ph type="title"/>
          </p:nvPr>
        </p:nvSpPr>
        <p:spPr>
          <a:xfrm>
            <a:off x="501337" y="4547553"/>
            <a:ext cx="5420219" cy="1363344"/>
          </a:xfrm>
        </p:spPr>
        <p:txBody>
          <a:bodyPr>
            <a:normAutofit/>
          </a:bodyPr>
          <a:lstStyle/>
          <a:p>
            <a:r>
              <a:rPr lang="en-US" sz="1400" b="0" i="0" dirty="0">
                <a:solidFill>
                  <a:srgbClr val="242424"/>
                </a:solidFill>
                <a:effectLst/>
                <a:latin typeface="+mn-lt"/>
              </a:rPr>
              <a:t>Herbert, Victor, Victor </a:t>
            </a:r>
            <a:r>
              <a:rPr lang="en-US" sz="1400" b="0" i="0" dirty="0" err="1">
                <a:solidFill>
                  <a:srgbClr val="242424"/>
                </a:solidFill>
                <a:effectLst/>
                <a:latin typeface="+mn-lt"/>
              </a:rPr>
              <a:t>Herbert'S</a:t>
            </a:r>
            <a:r>
              <a:rPr lang="en-US" sz="1400" b="0" i="0" dirty="0">
                <a:solidFill>
                  <a:srgbClr val="242424"/>
                </a:solidFill>
                <a:effectLst/>
                <a:latin typeface="+mn-lt"/>
              </a:rPr>
              <a:t> Orchestra, and Victor Herbert. </a:t>
            </a:r>
            <a:r>
              <a:rPr lang="en-US" sz="1400" b="0" i="1" dirty="0">
                <a:solidFill>
                  <a:srgbClr val="242424"/>
                </a:solidFill>
                <a:effectLst/>
                <a:latin typeface="+mn-lt"/>
              </a:rPr>
              <a:t>March of the Toys</a:t>
            </a:r>
            <a:r>
              <a:rPr lang="en-US" sz="1400" b="0" i="0" dirty="0">
                <a:solidFill>
                  <a:srgbClr val="242424"/>
                </a:solidFill>
                <a:effectLst/>
                <a:latin typeface="+mn-lt"/>
              </a:rPr>
              <a:t>. 1911. Audio. https://www.loc.gov/item/jukebox-130499/.</a:t>
            </a:r>
            <a:endParaRPr lang="en-US" sz="1400" dirty="0">
              <a:latin typeface="+mn-lt"/>
            </a:endParaRPr>
          </a:p>
        </p:txBody>
      </p:sp>
      <p:sp>
        <p:nvSpPr>
          <p:cNvPr id="11" name="Content Placeholder 8">
            <a:extLst>
              <a:ext uri="{FF2B5EF4-FFF2-40B4-BE49-F238E27FC236}">
                <a16:creationId xmlns:a16="http://schemas.microsoft.com/office/drawing/2014/main" id="{D4586351-AC2A-0DA0-4C96-DB471A02B809}"/>
              </a:ext>
            </a:extLst>
          </p:cNvPr>
          <p:cNvSpPr>
            <a:spLocks noGrp="1"/>
          </p:cNvSpPr>
          <p:nvPr>
            <p:ph idx="1"/>
          </p:nvPr>
        </p:nvSpPr>
        <p:spPr>
          <a:xfrm>
            <a:off x="501337" y="640081"/>
            <a:ext cx="5420219" cy="4255770"/>
          </a:xfrm>
        </p:spPr>
        <p:txBody>
          <a:bodyPr>
            <a:normAutofit/>
          </a:bodyPr>
          <a:lstStyle/>
          <a:p>
            <a:pPr marL="0" indent="0">
              <a:buNone/>
            </a:pPr>
            <a:r>
              <a:rPr lang="en-US" dirty="0"/>
              <a:t>A recording of “March of the Toys” from </a:t>
            </a:r>
            <a:r>
              <a:rPr lang="en-US" i="1" dirty="0"/>
              <a:t>Babes in Toyland</a:t>
            </a:r>
            <a:r>
              <a:rPr lang="en-US" dirty="0"/>
              <a:t>, performed by Victor Herbert’s Orchestra and conducted by Victor Herbert (1903)</a:t>
            </a:r>
          </a:p>
        </p:txBody>
      </p:sp>
      <p:pic>
        <p:nvPicPr>
          <p:cNvPr id="5" name="Content Placeholder 4" descr="A record with a blue label. Text reads: &quot;Victor. Concert Orchestra. Babes in Toyland—March of the Toys (Victor Herbert). Victor Herbert's Orchestra, Personally directed by Victor Herbert&quot;">
            <a:extLst>
              <a:ext uri="{FF2B5EF4-FFF2-40B4-BE49-F238E27FC236}">
                <a16:creationId xmlns:a16="http://schemas.microsoft.com/office/drawing/2014/main" id="{A891C45A-0A52-AD3D-B4A1-7C82FD32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444" y="640081"/>
            <a:ext cx="4255770" cy="4255770"/>
          </a:xfrm>
          <a:prstGeom prst="rect">
            <a:avLst/>
          </a:prstGeom>
        </p:spPr>
      </p:pic>
      <p:sp>
        <p:nvSpPr>
          <p:cNvPr id="6" name="TextBox 5">
            <a:extLst>
              <a:ext uri="{FF2B5EF4-FFF2-40B4-BE49-F238E27FC236}">
                <a16:creationId xmlns:a16="http://schemas.microsoft.com/office/drawing/2014/main" id="{F4AF874F-4EFA-0EF0-9719-B6460C86E118}"/>
              </a:ext>
            </a:extLst>
          </p:cNvPr>
          <p:cNvSpPr txBox="1"/>
          <p:nvPr/>
        </p:nvSpPr>
        <p:spPr>
          <a:xfrm>
            <a:off x="6270445" y="5229225"/>
            <a:ext cx="4255770" cy="646331"/>
          </a:xfrm>
          <a:prstGeom prst="rect">
            <a:avLst/>
          </a:prstGeom>
          <a:noFill/>
        </p:spPr>
        <p:txBody>
          <a:bodyPr wrap="square" rtlCol="0">
            <a:spAutoFit/>
          </a:bodyPr>
          <a:lstStyle/>
          <a:p>
            <a:r>
              <a:rPr lang="en-US" dirty="0">
                <a:hlinkClick r:id="rId3"/>
              </a:rPr>
              <a:t>https://www.loc.gov/item/jukebox-130499/</a:t>
            </a:r>
            <a:r>
              <a:rPr lang="en-US" dirty="0"/>
              <a:t>?</a:t>
            </a:r>
          </a:p>
        </p:txBody>
      </p:sp>
    </p:spTree>
    <p:extLst>
      <p:ext uri="{BB962C8B-B14F-4D97-AF65-F5344CB8AC3E}">
        <p14:creationId xmlns:p14="http://schemas.microsoft.com/office/powerpoint/2010/main" val="306333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9EAC7-145C-92EF-0A04-C99F710AD733}"/>
              </a:ext>
            </a:extLst>
          </p:cNvPr>
          <p:cNvSpPr>
            <a:spLocks noGrp="1"/>
          </p:cNvSpPr>
          <p:nvPr>
            <p:ph type="title"/>
          </p:nvPr>
        </p:nvSpPr>
        <p:spPr>
          <a:xfrm>
            <a:off x="1261872" y="365760"/>
            <a:ext cx="9692640" cy="1325562"/>
          </a:xfrm>
        </p:spPr>
        <p:txBody>
          <a:bodyPr>
            <a:normAutofit/>
          </a:bodyPr>
          <a:lstStyle/>
          <a:p>
            <a:r>
              <a:rPr lang="en-US" dirty="0"/>
              <a:t>Use in Silent Film</a:t>
            </a:r>
          </a:p>
        </p:txBody>
      </p:sp>
      <p:sp>
        <p:nvSpPr>
          <p:cNvPr id="3" name="Content Placeholder 2">
            <a:extLst>
              <a:ext uri="{FF2B5EF4-FFF2-40B4-BE49-F238E27FC236}">
                <a16:creationId xmlns:a16="http://schemas.microsoft.com/office/drawing/2014/main" id="{16B15D57-6A1F-5259-368A-71BA5D4B3BF6}"/>
              </a:ext>
            </a:extLst>
          </p:cNvPr>
          <p:cNvSpPr>
            <a:spLocks noGrp="1"/>
          </p:cNvSpPr>
          <p:nvPr>
            <p:ph idx="1"/>
          </p:nvPr>
        </p:nvSpPr>
        <p:spPr>
          <a:xfrm>
            <a:off x="1261872" y="1828800"/>
            <a:ext cx="8595360" cy="4351337"/>
          </a:xfrm>
        </p:spPr>
        <p:txBody>
          <a:bodyPr>
            <a:normAutofit/>
          </a:bodyPr>
          <a:lstStyle/>
          <a:p>
            <a:pPr marL="0" indent="0">
              <a:buNone/>
            </a:pPr>
            <a:r>
              <a:rPr lang="en-US" dirty="0"/>
              <a:t>Victor Herbert’s music was influential during the era of silent film. His works often appeared on “cue sheets” used by performers to accompany a film. The music from the famous </a:t>
            </a:r>
            <a:r>
              <a:rPr lang="en-US" i="1" dirty="0"/>
              <a:t>Babes in Toyland</a:t>
            </a:r>
            <a:r>
              <a:rPr lang="en-US" dirty="0"/>
              <a:t> is no exception.</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2786263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Sheet Music with text description. Text reads: &quot;School Room. Babes in Toyland (Herbert). 3 1/4 Min.&quot;">
            <a:extLst>
              <a:ext uri="{FF2B5EF4-FFF2-40B4-BE49-F238E27FC236}">
                <a16:creationId xmlns:a16="http://schemas.microsoft.com/office/drawing/2014/main" id="{22624997-29DF-C76F-B970-ECA5C8F50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38" y="922128"/>
            <a:ext cx="5323045" cy="851686"/>
          </a:xfrm>
          <a:prstGeom prst="rect">
            <a:avLst/>
          </a:prstGeom>
        </p:spPr>
      </p:pic>
      <p:sp>
        <p:nvSpPr>
          <p:cNvPr id="14" name="Rectangle 13">
            <a:extLst>
              <a:ext uri="{FF2B5EF4-FFF2-40B4-BE49-F238E27FC236}">
                <a16:creationId xmlns:a16="http://schemas.microsoft.com/office/drawing/2014/main" id="{B632AE7B-9F64-4DA0-908C-FF0274747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Sheet Music with text description. Text reads: &quot;Dancing Stops. Never Mind Bo-Peep from 'Babes in Toyland' (Herbert). 1 1/4 Min.&quot;">
            <a:extLst>
              <a:ext uri="{FF2B5EF4-FFF2-40B4-BE49-F238E27FC236}">
                <a16:creationId xmlns:a16="http://schemas.microsoft.com/office/drawing/2014/main" id="{9A12D23B-6662-8002-76C4-8DFEE47A4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38" y="3589019"/>
            <a:ext cx="5323045" cy="811763"/>
          </a:xfrm>
          <a:prstGeom prst="rect">
            <a:avLst/>
          </a:prstGeom>
        </p:spPr>
      </p:pic>
      <p:sp>
        <p:nvSpPr>
          <p:cNvPr id="8" name="TextBox 7">
            <a:extLst>
              <a:ext uri="{FF2B5EF4-FFF2-40B4-BE49-F238E27FC236}">
                <a16:creationId xmlns:a16="http://schemas.microsoft.com/office/drawing/2014/main" id="{4CF2EA73-AACD-6556-7B98-2F65A72D2A76}"/>
              </a:ext>
            </a:extLst>
          </p:cNvPr>
          <p:cNvSpPr txBox="1"/>
          <p:nvPr/>
        </p:nvSpPr>
        <p:spPr>
          <a:xfrm>
            <a:off x="115838" y="1971040"/>
            <a:ext cx="5577745" cy="307777"/>
          </a:xfrm>
          <a:prstGeom prst="rect">
            <a:avLst/>
          </a:prstGeom>
          <a:noFill/>
        </p:spPr>
        <p:txBody>
          <a:bodyPr wrap="none" rtlCol="0">
            <a:spAutoFit/>
          </a:bodyPr>
          <a:lstStyle/>
          <a:p>
            <a:r>
              <a:rPr lang="en-US" sz="1400" dirty="0"/>
              <a:t>James C. Bradford, “We Americans” (</a:t>
            </a:r>
            <a:r>
              <a:rPr lang="en-US" sz="1400" b="0" i="0" dirty="0">
                <a:solidFill>
                  <a:srgbClr val="373737"/>
                </a:solidFill>
                <a:effectLst/>
                <a:latin typeface="Helvetica Neue"/>
              </a:rPr>
              <a:t>Thematic Music Cue Sheet, 1928)</a:t>
            </a:r>
            <a:endParaRPr lang="en-US" sz="1400" dirty="0"/>
          </a:p>
        </p:txBody>
      </p:sp>
      <p:sp>
        <p:nvSpPr>
          <p:cNvPr id="9" name="TextBox 8">
            <a:extLst>
              <a:ext uri="{FF2B5EF4-FFF2-40B4-BE49-F238E27FC236}">
                <a16:creationId xmlns:a16="http://schemas.microsoft.com/office/drawing/2014/main" id="{39D061E9-BAFB-0798-0FF0-504E40E328A7}"/>
              </a:ext>
            </a:extLst>
          </p:cNvPr>
          <p:cNvSpPr txBox="1"/>
          <p:nvPr/>
        </p:nvSpPr>
        <p:spPr>
          <a:xfrm>
            <a:off x="115837" y="4579184"/>
            <a:ext cx="5549340" cy="307777"/>
          </a:xfrm>
          <a:prstGeom prst="rect">
            <a:avLst/>
          </a:prstGeom>
          <a:noFill/>
        </p:spPr>
        <p:txBody>
          <a:bodyPr wrap="none" rtlCol="0">
            <a:spAutoFit/>
          </a:bodyPr>
          <a:lstStyle/>
          <a:p>
            <a:r>
              <a:rPr lang="en-US" sz="1400" dirty="0"/>
              <a:t>James C. Bradford, “Naughty Baby” (</a:t>
            </a:r>
            <a:r>
              <a:rPr lang="en-US" sz="1400" b="0" i="0" dirty="0">
                <a:solidFill>
                  <a:srgbClr val="373737"/>
                </a:solidFill>
                <a:effectLst/>
                <a:latin typeface="Helvetica Neue"/>
              </a:rPr>
              <a:t>Thematic Music Cue Sheet, 1928)</a:t>
            </a:r>
            <a:endParaRPr lang="en-US" sz="1400" dirty="0"/>
          </a:p>
        </p:txBody>
      </p:sp>
      <p:sp>
        <p:nvSpPr>
          <p:cNvPr id="10" name="TextBox 9">
            <a:extLst>
              <a:ext uri="{FF2B5EF4-FFF2-40B4-BE49-F238E27FC236}">
                <a16:creationId xmlns:a16="http://schemas.microsoft.com/office/drawing/2014/main" id="{3D2EDEBE-EF6D-40AB-2F7F-98B2AD96EA28}"/>
              </a:ext>
            </a:extLst>
          </p:cNvPr>
          <p:cNvSpPr txBox="1"/>
          <p:nvPr/>
        </p:nvSpPr>
        <p:spPr>
          <a:xfrm>
            <a:off x="6096000" y="1404481"/>
            <a:ext cx="4774250" cy="1754326"/>
          </a:xfrm>
          <a:prstGeom prst="rect">
            <a:avLst/>
          </a:prstGeom>
          <a:noFill/>
        </p:spPr>
        <p:txBody>
          <a:bodyPr wrap="square" rtlCol="0">
            <a:spAutoFit/>
          </a:bodyPr>
          <a:lstStyle/>
          <a:p>
            <a:r>
              <a:rPr lang="en-US" dirty="0"/>
              <a:t>Sections from cue sheets for </a:t>
            </a:r>
            <a:r>
              <a:rPr lang="en-US" i="1" dirty="0"/>
              <a:t>We Americans </a:t>
            </a:r>
            <a:r>
              <a:rPr lang="en-US" dirty="0"/>
              <a:t>and </a:t>
            </a:r>
            <a:r>
              <a:rPr lang="en-US" i="1" dirty="0"/>
              <a:t>Naughty Baby, </a:t>
            </a:r>
            <a:r>
              <a:rPr lang="en-US" dirty="0"/>
              <a:t>by James C. Bradford (1928). Both make use of pieces from Victor Herbert’s </a:t>
            </a:r>
            <a:r>
              <a:rPr lang="en-US" i="1" dirty="0"/>
              <a:t>Babes in Toyland. We Americans</a:t>
            </a:r>
            <a:r>
              <a:rPr lang="en-US" dirty="0"/>
              <a:t> includes “School Room,” and </a:t>
            </a:r>
            <a:r>
              <a:rPr lang="en-US" i="1" dirty="0"/>
              <a:t>Naughty Baby</a:t>
            </a:r>
            <a:r>
              <a:rPr lang="en-US" dirty="0"/>
              <a:t> includes “Never Mind Bo Peep.”</a:t>
            </a:r>
          </a:p>
        </p:txBody>
      </p:sp>
    </p:spTree>
    <p:extLst>
      <p:ext uri="{BB962C8B-B14F-4D97-AF65-F5344CB8AC3E}">
        <p14:creationId xmlns:p14="http://schemas.microsoft.com/office/powerpoint/2010/main" val="358066652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office theme</Template>
  <TotalTime>854</TotalTime>
  <Words>513</Words>
  <Application>Microsoft Office PowerPoint</Application>
  <PresentationFormat>Widescreen</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View</vt:lpstr>
      <vt:lpstr>Babes in Toyland</vt:lpstr>
      <vt:lpstr>The Operetta</vt:lpstr>
      <vt:lpstr>Victor Herbert. Babes in Toyland. Sheet music cover. New York: Witmark, 1903. Victor Herbert Collection, Music Division, Library of Congress (34.00.00)//www.loc.gov/exhibits/musical-worlds-of-victor-herbert/exhibition-items/Assets/vh0034_enlarge.jpg </vt:lpstr>
      <vt:lpstr>March of the Toys</vt:lpstr>
      <vt:lpstr>PowerPoint Presentation</vt:lpstr>
      <vt:lpstr>Herbert, Victor, Victor Herbert'S Orchestra, and Victor Herbert. March of the Toys. 1911. Audio. https://www.loc.gov/item/jukebox-130499/.</vt:lpstr>
      <vt:lpstr>Use in Silent Film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Robert Ralston</cp:lastModifiedBy>
  <cp:revision>39</cp:revision>
  <dcterms:created xsi:type="dcterms:W3CDTF">2024-11-29T15:20:54Z</dcterms:created>
  <dcterms:modified xsi:type="dcterms:W3CDTF">2024-12-03T16:30:28Z</dcterms:modified>
</cp:coreProperties>
</file>