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4"/>
  </p:notesMasterIdLst>
  <p:handoutMasterIdLst>
    <p:handoutMasterId r:id="rId15"/>
  </p:handoutMasterIdLst>
  <p:sldIdLst>
    <p:sldId id="312" r:id="rId5"/>
    <p:sldId id="304" r:id="rId6"/>
    <p:sldId id="307" r:id="rId7"/>
    <p:sldId id="281" r:id="rId8"/>
    <p:sldId id="282" r:id="rId9"/>
    <p:sldId id="315" r:id="rId10"/>
    <p:sldId id="317" r:id="rId11"/>
    <p:sldId id="318" r:id="rId12"/>
    <p:sldId id="297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0C6A6-676E-D9AD-7913-218C45B9B07C}" v="234" dt="2024-11-26T21:51:04.629"/>
    <p1510:client id="{E3715EEE-B798-04B3-38E9-1D0CEFDBE1FE}" v="43" dt="2024-11-28T03:14:14.226"/>
    <p1510:client id="{EBB9F75B-C5C1-2260-A2EF-8ADF4F1C6262}" v="99" dt="2024-11-28T03:43:43.267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2" autoAdjust="0"/>
    <p:restoredTop sz="95313" autoAdjust="0"/>
  </p:normalViewPr>
  <p:slideViewPr>
    <p:cSldViewPr snapToGrid="0" snapToObjects="1">
      <p:cViewPr varScale="1">
        <p:scale>
          <a:sx n="112" d="100"/>
          <a:sy n="112" d="100"/>
        </p:scale>
        <p:origin x="1216" y="18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EF980-D2BA-48F1-85ED-2A89B441933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12DC7F-71DD-49AB-A70A-8A2322DDC7FF}">
      <dgm:prSet/>
      <dgm:spPr/>
      <dgm:t>
        <a:bodyPr/>
        <a:lstStyle/>
        <a:p>
          <a:r>
            <a:rPr lang="en-US" dirty="0"/>
            <a:t>How Herbert's compositions helped convey emotion and enhance storytelling without dialogue</a:t>
          </a:r>
        </a:p>
      </dgm:t>
    </dgm:pt>
    <dgm:pt modelId="{189A0B59-4B6F-4898-896E-FD3EC00A8D02}" type="parTrans" cxnId="{AC836D36-C25E-4FC6-951A-C1EC41C50E9D}">
      <dgm:prSet/>
      <dgm:spPr/>
      <dgm:t>
        <a:bodyPr/>
        <a:lstStyle/>
        <a:p>
          <a:endParaRPr lang="en-US"/>
        </a:p>
      </dgm:t>
    </dgm:pt>
    <dgm:pt modelId="{6D86CA9F-98CC-4D80-BD68-7242FD2BE484}" type="sibTrans" cxnId="{AC836D36-C25E-4FC6-951A-C1EC41C50E9D}">
      <dgm:prSet/>
      <dgm:spPr/>
      <dgm:t>
        <a:bodyPr/>
        <a:lstStyle/>
        <a:p>
          <a:endParaRPr lang="en-US"/>
        </a:p>
      </dgm:t>
    </dgm:pt>
    <dgm:pt modelId="{3B734912-2DF4-4787-9E7D-A6305DEE1D64}">
      <dgm:prSet/>
      <dgm:spPr/>
      <dgm:t>
        <a:bodyPr/>
        <a:lstStyle/>
        <a:p>
          <a:r>
            <a:rPr lang="en-US"/>
            <a:t>The Red Mill (1927), where Herbert’s music played a key role.</a:t>
          </a:r>
        </a:p>
      </dgm:t>
    </dgm:pt>
    <dgm:pt modelId="{6BED1362-F87A-4CAD-820C-CFAFE0087080}" type="parTrans" cxnId="{D2D64E32-BD50-40AA-9571-06D1002A3397}">
      <dgm:prSet/>
      <dgm:spPr/>
      <dgm:t>
        <a:bodyPr/>
        <a:lstStyle/>
        <a:p>
          <a:endParaRPr lang="en-US"/>
        </a:p>
      </dgm:t>
    </dgm:pt>
    <dgm:pt modelId="{718BA0B1-A8C8-4588-B21A-6CCE3803F07A}" type="sibTrans" cxnId="{D2D64E32-BD50-40AA-9571-06D1002A3397}">
      <dgm:prSet/>
      <dgm:spPr/>
      <dgm:t>
        <a:bodyPr/>
        <a:lstStyle/>
        <a:p>
          <a:endParaRPr lang="en-US"/>
        </a:p>
      </dgm:t>
    </dgm:pt>
    <dgm:pt modelId="{2D115535-3F46-48C7-A200-5FF3777905D5}">
      <dgm:prSet/>
      <dgm:spPr/>
      <dgm:t>
        <a:bodyPr/>
        <a:lstStyle/>
        <a:p>
          <a:r>
            <a:rPr lang="en-US"/>
            <a:t>How Herbert’s music was synced with specific scenes from these film, for example the overture to Janice Meredith. </a:t>
          </a:r>
        </a:p>
      </dgm:t>
    </dgm:pt>
    <dgm:pt modelId="{31D47D01-56E5-4BCB-8850-5764DA91FC99}" type="parTrans" cxnId="{768E0B8A-EE79-4B78-B698-E0E6E9F3B0C4}">
      <dgm:prSet/>
      <dgm:spPr/>
      <dgm:t>
        <a:bodyPr/>
        <a:lstStyle/>
        <a:p>
          <a:endParaRPr lang="en-US"/>
        </a:p>
      </dgm:t>
    </dgm:pt>
    <dgm:pt modelId="{2167A473-9F83-4A1E-901C-9F1CB14EDF2A}" type="sibTrans" cxnId="{768E0B8A-EE79-4B78-B698-E0E6E9F3B0C4}">
      <dgm:prSet/>
      <dgm:spPr/>
      <dgm:t>
        <a:bodyPr/>
        <a:lstStyle/>
        <a:p>
          <a:endParaRPr lang="en-US"/>
        </a:p>
      </dgm:t>
    </dgm:pt>
    <dgm:pt modelId="{BF0FCDAD-87BA-4982-B85D-B57B93E2A3DD}" type="pres">
      <dgm:prSet presAssocID="{964EF980-D2BA-48F1-85ED-2A89B4419334}" presName="root" presStyleCnt="0">
        <dgm:presLayoutVars>
          <dgm:dir/>
          <dgm:resizeHandles val="exact"/>
        </dgm:presLayoutVars>
      </dgm:prSet>
      <dgm:spPr/>
    </dgm:pt>
    <dgm:pt modelId="{96E3C378-C5BD-4568-BA74-225896359454}" type="pres">
      <dgm:prSet presAssocID="{6C12DC7F-71DD-49AB-A70A-8A2322DDC7FF}" presName="compNode" presStyleCnt="0"/>
      <dgm:spPr/>
    </dgm:pt>
    <dgm:pt modelId="{EEE1359B-26E3-4B0C-870F-D852181DB173}" type="pres">
      <dgm:prSet presAssocID="{6C12DC7F-71DD-49AB-A70A-8A2322DDC7FF}" presName="bgRect" presStyleLbl="bgShp" presStyleIdx="0" presStyleCnt="3"/>
      <dgm:spPr/>
    </dgm:pt>
    <dgm:pt modelId="{10428682-7720-4BC3-80E1-D0E115DE592C}" type="pres">
      <dgm:prSet presAssocID="{6C12DC7F-71DD-49AB-A70A-8A2322DDC7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A999D41-307D-44F0-8D10-80E52599C103}" type="pres">
      <dgm:prSet presAssocID="{6C12DC7F-71DD-49AB-A70A-8A2322DDC7FF}" presName="spaceRect" presStyleCnt="0"/>
      <dgm:spPr/>
    </dgm:pt>
    <dgm:pt modelId="{57F6D9F6-8FF1-4FBB-A954-4D82EFEE5FBD}" type="pres">
      <dgm:prSet presAssocID="{6C12DC7F-71DD-49AB-A70A-8A2322DDC7FF}" presName="parTx" presStyleLbl="revTx" presStyleIdx="0" presStyleCnt="3">
        <dgm:presLayoutVars>
          <dgm:chMax val="0"/>
          <dgm:chPref val="0"/>
        </dgm:presLayoutVars>
      </dgm:prSet>
      <dgm:spPr/>
    </dgm:pt>
    <dgm:pt modelId="{C7794BD7-753A-4A6C-AA76-B66FD3EF23D2}" type="pres">
      <dgm:prSet presAssocID="{6D86CA9F-98CC-4D80-BD68-7242FD2BE484}" presName="sibTrans" presStyleCnt="0"/>
      <dgm:spPr/>
    </dgm:pt>
    <dgm:pt modelId="{4142948E-A86A-4F0A-9C24-73646A9E80A5}" type="pres">
      <dgm:prSet presAssocID="{3B734912-2DF4-4787-9E7D-A6305DEE1D64}" presName="compNode" presStyleCnt="0"/>
      <dgm:spPr/>
    </dgm:pt>
    <dgm:pt modelId="{697D293B-3B9D-4AE9-A1E4-9FF26AB003BF}" type="pres">
      <dgm:prSet presAssocID="{3B734912-2DF4-4787-9E7D-A6305DEE1D64}" presName="bgRect" presStyleLbl="bgShp" presStyleIdx="1" presStyleCnt="3"/>
      <dgm:spPr/>
    </dgm:pt>
    <dgm:pt modelId="{62681AC0-22EC-4E22-A7F4-E5B9D2EA4ACA}" type="pres">
      <dgm:prSet presAssocID="{3B734912-2DF4-4787-9E7D-A6305DEE1D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F7BF7592-EB5B-4168-BD36-13DE96C24D97}" type="pres">
      <dgm:prSet presAssocID="{3B734912-2DF4-4787-9E7D-A6305DEE1D64}" presName="spaceRect" presStyleCnt="0"/>
      <dgm:spPr/>
    </dgm:pt>
    <dgm:pt modelId="{468B75BC-06E2-4BA4-8414-DD684F6BB108}" type="pres">
      <dgm:prSet presAssocID="{3B734912-2DF4-4787-9E7D-A6305DEE1D64}" presName="parTx" presStyleLbl="revTx" presStyleIdx="1" presStyleCnt="3">
        <dgm:presLayoutVars>
          <dgm:chMax val="0"/>
          <dgm:chPref val="0"/>
        </dgm:presLayoutVars>
      </dgm:prSet>
      <dgm:spPr/>
    </dgm:pt>
    <dgm:pt modelId="{2330EC6E-62AA-4F34-AED8-1373E19A1380}" type="pres">
      <dgm:prSet presAssocID="{718BA0B1-A8C8-4588-B21A-6CCE3803F07A}" presName="sibTrans" presStyleCnt="0"/>
      <dgm:spPr/>
    </dgm:pt>
    <dgm:pt modelId="{A362FDA9-31D2-4E40-B511-B637374B34CE}" type="pres">
      <dgm:prSet presAssocID="{2D115535-3F46-48C7-A200-5FF3777905D5}" presName="compNode" presStyleCnt="0"/>
      <dgm:spPr/>
    </dgm:pt>
    <dgm:pt modelId="{1749B615-47FF-4E7C-9EAF-D9F9393702B5}" type="pres">
      <dgm:prSet presAssocID="{2D115535-3F46-48C7-A200-5FF3777905D5}" presName="bgRect" presStyleLbl="bgShp" presStyleIdx="2" presStyleCnt="3"/>
      <dgm:spPr/>
    </dgm:pt>
    <dgm:pt modelId="{7F7B08C2-55B5-45AE-978C-C95A003A48DF}" type="pres">
      <dgm:prSet presAssocID="{2D115535-3F46-48C7-A200-5FF3777905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202A6585-284F-4E13-B394-F758F795EFD8}" type="pres">
      <dgm:prSet presAssocID="{2D115535-3F46-48C7-A200-5FF3777905D5}" presName="spaceRect" presStyleCnt="0"/>
      <dgm:spPr/>
    </dgm:pt>
    <dgm:pt modelId="{5076017A-8102-40FB-BBE3-9E64FFA74FF2}" type="pres">
      <dgm:prSet presAssocID="{2D115535-3F46-48C7-A200-5FF3777905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8B2125-13A2-4AE3-9069-3E78ACA3220F}" type="presOf" srcId="{964EF980-D2BA-48F1-85ED-2A89B4419334}" destId="{BF0FCDAD-87BA-4982-B85D-B57B93E2A3DD}" srcOrd="0" destOrd="0" presId="urn:microsoft.com/office/officeart/2018/2/layout/IconVerticalSolidList"/>
    <dgm:cxn modelId="{D2D64E32-BD50-40AA-9571-06D1002A3397}" srcId="{964EF980-D2BA-48F1-85ED-2A89B4419334}" destId="{3B734912-2DF4-4787-9E7D-A6305DEE1D64}" srcOrd="1" destOrd="0" parTransId="{6BED1362-F87A-4CAD-820C-CFAFE0087080}" sibTransId="{718BA0B1-A8C8-4588-B21A-6CCE3803F07A}"/>
    <dgm:cxn modelId="{AC836D36-C25E-4FC6-951A-C1EC41C50E9D}" srcId="{964EF980-D2BA-48F1-85ED-2A89B4419334}" destId="{6C12DC7F-71DD-49AB-A70A-8A2322DDC7FF}" srcOrd="0" destOrd="0" parTransId="{189A0B59-4B6F-4898-896E-FD3EC00A8D02}" sibTransId="{6D86CA9F-98CC-4D80-BD68-7242FD2BE484}"/>
    <dgm:cxn modelId="{F856EA38-8CC9-4868-BBF7-949AA50F4171}" type="presOf" srcId="{3B734912-2DF4-4787-9E7D-A6305DEE1D64}" destId="{468B75BC-06E2-4BA4-8414-DD684F6BB108}" srcOrd="0" destOrd="0" presId="urn:microsoft.com/office/officeart/2018/2/layout/IconVerticalSolidList"/>
    <dgm:cxn modelId="{2723F840-6BE0-49D9-BC1E-D1FD01A5B37E}" type="presOf" srcId="{6C12DC7F-71DD-49AB-A70A-8A2322DDC7FF}" destId="{57F6D9F6-8FF1-4FBB-A954-4D82EFEE5FBD}" srcOrd="0" destOrd="0" presId="urn:microsoft.com/office/officeart/2018/2/layout/IconVerticalSolidList"/>
    <dgm:cxn modelId="{768E0B8A-EE79-4B78-B698-E0E6E9F3B0C4}" srcId="{964EF980-D2BA-48F1-85ED-2A89B4419334}" destId="{2D115535-3F46-48C7-A200-5FF3777905D5}" srcOrd="2" destOrd="0" parTransId="{31D47D01-56E5-4BCB-8850-5764DA91FC99}" sibTransId="{2167A473-9F83-4A1E-901C-9F1CB14EDF2A}"/>
    <dgm:cxn modelId="{B33F6197-27F3-4EFE-893F-467ECAB56E53}" type="presOf" srcId="{2D115535-3F46-48C7-A200-5FF3777905D5}" destId="{5076017A-8102-40FB-BBE3-9E64FFA74FF2}" srcOrd="0" destOrd="0" presId="urn:microsoft.com/office/officeart/2018/2/layout/IconVerticalSolidList"/>
    <dgm:cxn modelId="{7D092118-0FC4-4824-9902-A66877F42CDA}" type="presParOf" srcId="{BF0FCDAD-87BA-4982-B85D-B57B93E2A3DD}" destId="{96E3C378-C5BD-4568-BA74-225896359454}" srcOrd="0" destOrd="0" presId="urn:microsoft.com/office/officeart/2018/2/layout/IconVerticalSolidList"/>
    <dgm:cxn modelId="{15466BA2-5E70-427E-8840-3F367AF78DAB}" type="presParOf" srcId="{96E3C378-C5BD-4568-BA74-225896359454}" destId="{EEE1359B-26E3-4B0C-870F-D852181DB173}" srcOrd="0" destOrd="0" presId="urn:microsoft.com/office/officeart/2018/2/layout/IconVerticalSolidList"/>
    <dgm:cxn modelId="{1702ABB5-9554-4873-B5F7-7BF0A6FDC698}" type="presParOf" srcId="{96E3C378-C5BD-4568-BA74-225896359454}" destId="{10428682-7720-4BC3-80E1-D0E115DE592C}" srcOrd="1" destOrd="0" presId="urn:microsoft.com/office/officeart/2018/2/layout/IconVerticalSolidList"/>
    <dgm:cxn modelId="{0DB22335-B650-499B-B26C-5ED3CCDA1273}" type="presParOf" srcId="{96E3C378-C5BD-4568-BA74-225896359454}" destId="{7A999D41-307D-44F0-8D10-80E52599C103}" srcOrd="2" destOrd="0" presId="urn:microsoft.com/office/officeart/2018/2/layout/IconVerticalSolidList"/>
    <dgm:cxn modelId="{F56B1D70-48D2-4C3E-9EC3-E58A7C2542DD}" type="presParOf" srcId="{96E3C378-C5BD-4568-BA74-225896359454}" destId="{57F6D9F6-8FF1-4FBB-A954-4D82EFEE5FBD}" srcOrd="3" destOrd="0" presId="urn:microsoft.com/office/officeart/2018/2/layout/IconVerticalSolidList"/>
    <dgm:cxn modelId="{AB1B63C2-AAC4-427E-B11E-F13DB9449D32}" type="presParOf" srcId="{BF0FCDAD-87BA-4982-B85D-B57B93E2A3DD}" destId="{C7794BD7-753A-4A6C-AA76-B66FD3EF23D2}" srcOrd="1" destOrd="0" presId="urn:microsoft.com/office/officeart/2018/2/layout/IconVerticalSolidList"/>
    <dgm:cxn modelId="{A77D11CA-829B-4ABF-A0DF-71B59195F306}" type="presParOf" srcId="{BF0FCDAD-87BA-4982-B85D-B57B93E2A3DD}" destId="{4142948E-A86A-4F0A-9C24-73646A9E80A5}" srcOrd="2" destOrd="0" presId="urn:microsoft.com/office/officeart/2018/2/layout/IconVerticalSolidList"/>
    <dgm:cxn modelId="{F63A1421-0DA9-4E33-A01F-B7FEB9B00520}" type="presParOf" srcId="{4142948E-A86A-4F0A-9C24-73646A9E80A5}" destId="{697D293B-3B9D-4AE9-A1E4-9FF26AB003BF}" srcOrd="0" destOrd="0" presId="urn:microsoft.com/office/officeart/2018/2/layout/IconVerticalSolidList"/>
    <dgm:cxn modelId="{477B1B1C-12E8-4053-86C0-7016B7B602DF}" type="presParOf" srcId="{4142948E-A86A-4F0A-9C24-73646A9E80A5}" destId="{62681AC0-22EC-4E22-A7F4-E5B9D2EA4ACA}" srcOrd="1" destOrd="0" presId="urn:microsoft.com/office/officeart/2018/2/layout/IconVerticalSolidList"/>
    <dgm:cxn modelId="{73B984F8-B6EF-4DB1-A4EC-A97815CCF233}" type="presParOf" srcId="{4142948E-A86A-4F0A-9C24-73646A9E80A5}" destId="{F7BF7592-EB5B-4168-BD36-13DE96C24D97}" srcOrd="2" destOrd="0" presId="urn:microsoft.com/office/officeart/2018/2/layout/IconVerticalSolidList"/>
    <dgm:cxn modelId="{76B0390E-2AEC-4677-BBF2-28B5EB5C0707}" type="presParOf" srcId="{4142948E-A86A-4F0A-9C24-73646A9E80A5}" destId="{468B75BC-06E2-4BA4-8414-DD684F6BB108}" srcOrd="3" destOrd="0" presId="urn:microsoft.com/office/officeart/2018/2/layout/IconVerticalSolidList"/>
    <dgm:cxn modelId="{8A458755-D991-45A1-81C1-08B5BC0B8040}" type="presParOf" srcId="{BF0FCDAD-87BA-4982-B85D-B57B93E2A3DD}" destId="{2330EC6E-62AA-4F34-AED8-1373E19A1380}" srcOrd="3" destOrd="0" presId="urn:microsoft.com/office/officeart/2018/2/layout/IconVerticalSolidList"/>
    <dgm:cxn modelId="{88ADD5B1-2916-4A3F-B1FE-96E6A2AF014A}" type="presParOf" srcId="{BF0FCDAD-87BA-4982-B85D-B57B93E2A3DD}" destId="{A362FDA9-31D2-4E40-B511-B637374B34CE}" srcOrd="4" destOrd="0" presId="urn:microsoft.com/office/officeart/2018/2/layout/IconVerticalSolidList"/>
    <dgm:cxn modelId="{E518B095-C039-4688-B648-56665ABC9BC7}" type="presParOf" srcId="{A362FDA9-31D2-4E40-B511-B637374B34CE}" destId="{1749B615-47FF-4E7C-9EAF-D9F9393702B5}" srcOrd="0" destOrd="0" presId="urn:microsoft.com/office/officeart/2018/2/layout/IconVerticalSolidList"/>
    <dgm:cxn modelId="{14D036DA-05D6-4AC5-BE95-5FE5C88A1306}" type="presParOf" srcId="{A362FDA9-31D2-4E40-B511-B637374B34CE}" destId="{7F7B08C2-55B5-45AE-978C-C95A003A48DF}" srcOrd="1" destOrd="0" presId="urn:microsoft.com/office/officeart/2018/2/layout/IconVerticalSolidList"/>
    <dgm:cxn modelId="{67F8EE05-9252-4DAC-9AB9-445E1B8D2327}" type="presParOf" srcId="{A362FDA9-31D2-4E40-B511-B637374B34CE}" destId="{202A6585-284F-4E13-B394-F758F795EFD8}" srcOrd="2" destOrd="0" presId="urn:microsoft.com/office/officeart/2018/2/layout/IconVerticalSolidList"/>
    <dgm:cxn modelId="{16C69D46-7206-4815-A5F2-60DFF19D0081}" type="presParOf" srcId="{A362FDA9-31D2-4E40-B511-B637374B34CE}" destId="{5076017A-8102-40FB-BBE3-9E64FFA74F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1359B-26E3-4B0C-870F-D852181DB173}">
      <dsp:nvSpPr>
        <dsp:cNvPr id="0" name=""/>
        <dsp:cNvSpPr/>
      </dsp:nvSpPr>
      <dsp:spPr>
        <a:xfrm>
          <a:off x="0" y="481"/>
          <a:ext cx="10510838" cy="112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8682-7720-4BC3-80E1-D0E115DE592C}">
      <dsp:nvSpPr>
        <dsp:cNvPr id="0" name=""/>
        <dsp:cNvSpPr/>
      </dsp:nvSpPr>
      <dsp:spPr>
        <a:xfrm>
          <a:off x="341146" y="254227"/>
          <a:ext cx="620266" cy="6202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6D9F6-8FF1-4FBB-A954-4D82EFEE5FBD}">
      <dsp:nvSpPr>
        <dsp:cNvPr id="0" name=""/>
        <dsp:cNvSpPr/>
      </dsp:nvSpPr>
      <dsp:spPr>
        <a:xfrm>
          <a:off x="1302558" y="481"/>
          <a:ext cx="9208279" cy="112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54" tIns="119354" rIns="119354" bIns="1193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Herbert's compositions helped convey emotion and enhance storytelling without dialogue</a:t>
          </a:r>
        </a:p>
      </dsp:txBody>
      <dsp:txXfrm>
        <a:off x="1302558" y="481"/>
        <a:ext cx="9208279" cy="1127756"/>
      </dsp:txXfrm>
    </dsp:sp>
    <dsp:sp modelId="{697D293B-3B9D-4AE9-A1E4-9FF26AB003BF}">
      <dsp:nvSpPr>
        <dsp:cNvPr id="0" name=""/>
        <dsp:cNvSpPr/>
      </dsp:nvSpPr>
      <dsp:spPr>
        <a:xfrm>
          <a:off x="0" y="1410177"/>
          <a:ext cx="10510838" cy="112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81AC0-22EC-4E22-A7F4-E5B9D2EA4ACA}">
      <dsp:nvSpPr>
        <dsp:cNvPr id="0" name=""/>
        <dsp:cNvSpPr/>
      </dsp:nvSpPr>
      <dsp:spPr>
        <a:xfrm>
          <a:off x="341146" y="1663922"/>
          <a:ext cx="620266" cy="6202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B75BC-06E2-4BA4-8414-DD684F6BB108}">
      <dsp:nvSpPr>
        <dsp:cNvPr id="0" name=""/>
        <dsp:cNvSpPr/>
      </dsp:nvSpPr>
      <dsp:spPr>
        <a:xfrm>
          <a:off x="1302558" y="1410177"/>
          <a:ext cx="9208279" cy="112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54" tIns="119354" rIns="119354" bIns="1193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Red Mill (1927), where Herbert’s music played a key role.</a:t>
          </a:r>
        </a:p>
      </dsp:txBody>
      <dsp:txXfrm>
        <a:off x="1302558" y="1410177"/>
        <a:ext cx="9208279" cy="1127756"/>
      </dsp:txXfrm>
    </dsp:sp>
    <dsp:sp modelId="{1749B615-47FF-4E7C-9EAF-D9F9393702B5}">
      <dsp:nvSpPr>
        <dsp:cNvPr id="0" name=""/>
        <dsp:cNvSpPr/>
      </dsp:nvSpPr>
      <dsp:spPr>
        <a:xfrm>
          <a:off x="0" y="2819873"/>
          <a:ext cx="10510838" cy="112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B08C2-55B5-45AE-978C-C95A003A48DF}">
      <dsp:nvSpPr>
        <dsp:cNvPr id="0" name=""/>
        <dsp:cNvSpPr/>
      </dsp:nvSpPr>
      <dsp:spPr>
        <a:xfrm>
          <a:off x="341146" y="3073618"/>
          <a:ext cx="620266" cy="6202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6017A-8102-40FB-BBE3-9E64FFA74FF2}">
      <dsp:nvSpPr>
        <dsp:cNvPr id="0" name=""/>
        <dsp:cNvSpPr/>
      </dsp:nvSpPr>
      <dsp:spPr>
        <a:xfrm>
          <a:off x="1302558" y="2819873"/>
          <a:ext cx="9208279" cy="112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54" tIns="119354" rIns="119354" bIns="11935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Herbert’s music was synced with specific scenes from these film, for example the overture to Janice Meredith. </a:t>
          </a:r>
        </a:p>
      </dsp:txBody>
      <dsp:txXfrm>
        <a:off x="1302558" y="2819873"/>
        <a:ext cx="9208279" cy="112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5099-B3AD-44D7-919B-BCB6DC3E7F21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2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0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810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4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501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28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68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947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99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1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81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9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FigureOut">
              <a:rPr lang="en-US" dirty="0"/>
              <a:t>12/3/24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4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jNK4pXhqIMs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Uv_soMc64k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Victor Herbert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The Maestro Behind Silent Film's Musical Magic</a:t>
            </a:r>
          </a:p>
        </p:txBody>
      </p:sp>
      <p:pic>
        <p:nvPicPr>
          <p:cNvPr id="3" name="Content Placeholder 2" descr="A person sitting in a chair holding a book and a cello&#10;&#10;Description automatically generated">
            <a:extLst>
              <a:ext uri="{FF2B5EF4-FFF2-40B4-BE49-F238E27FC236}">
                <a16:creationId xmlns:a16="http://schemas.microsoft.com/office/drawing/2014/main" id="{A67554DE-6A6C-252E-7C1A-144FD5B273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59" r="1259"/>
          <a:stretch/>
        </p:blipFill>
        <p:spPr>
          <a:noFill/>
        </p:spPr>
      </p:pic>
      <p:sp>
        <p:nvSpPr>
          <p:cNvPr id="9" name="Slide Number Placeholder 3" hidden="1">
            <a:extLst>
              <a:ext uri="{FF2B5EF4-FFF2-40B4-BE49-F238E27FC236}">
                <a16:creationId xmlns:a16="http://schemas.microsoft.com/office/drawing/2014/main" id="{CC50A486-0EE2-F929-DE16-5E3598BBB9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5200" y="457200"/>
            <a:ext cx="1066800" cy="471488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i="1" dirty="0"/>
              <a:t>Early Life and Career</a:t>
            </a:r>
            <a:endParaRPr lang="en-US" dirty="0"/>
          </a:p>
        </p:txBody>
      </p:sp>
      <p:pic>
        <p:nvPicPr>
          <p:cNvPr id="5" name="Picture Placeholder 4" descr="A person sitting on a chair holding a cello&#10;&#10;Description automatically generated">
            <a:extLst>
              <a:ext uri="{FF2B5EF4-FFF2-40B4-BE49-F238E27FC236}">
                <a16:creationId xmlns:a16="http://schemas.microsoft.com/office/drawing/2014/main" id="{CC7DB83D-3AEE-630D-8CE0-B6C08B2F0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6833709" y="889452"/>
            <a:ext cx="3776932" cy="508394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426" y="2005117"/>
            <a:ext cx="4093599" cy="3553491"/>
          </a:xfrm>
        </p:spPr>
        <p:txBody>
          <a:bodyPr vert="horz" lIns="91440" tIns="0" rIns="91440" bIns="0" rtlCol="0"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Char char="•"/>
            </a:pPr>
            <a:r>
              <a:rPr lang="en-US" dirty="0"/>
              <a:t>1859 Born in Guernsey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har char="•"/>
            </a:pPr>
            <a:r>
              <a:rPr lang="en-US" dirty="0"/>
              <a:t>1888 Moved to the United States 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Char char="•"/>
            </a:pPr>
            <a:r>
              <a:rPr lang="en-US" dirty="0"/>
              <a:t>1894 Began writing operettas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100"/>
          </a:p>
        </p:txBody>
      </p:sp>
      <p:pic>
        <p:nvPicPr>
          <p:cNvPr id="6" name="Online Media 5" title="Victor Herbert: Master of Broadway Melodies | Composer &amp; Arranger Biography">
            <a:hlinkClick r:id="" action="ppaction://media"/>
            <a:extLst>
              <a:ext uri="{FF2B5EF4-FFF2-40B4-BE49-F238E27FC236}">
                <a16:creationId xmlns:a16="http://schemas.microsoft.com/office/drawing/2014/main" id="{F0C2D89B-62B1-3DA9-DDD0-DA67D1C607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1387" y="3228569"/>
            <a:ext cx="5541304" cy="2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composer and conductor.</a:t>
            </a:r>
          </a:p>
        </p:txBody>
      </p:sp>
      <p:pic>
        <p:nvPicPr>
          <p:cNvPr id="9" name="Picture Placeholder 8" descr="A person in a long robe and a person in a long robe&#10;&#10;Description automatically generated">
            <a:extLst>
              <a:ext uri="{FF2B5EF4-FFF2-40B4-BE49-F238E27FC236}">
                <a16:creationId xmlns:a16="http://schemas.microsoft.com/office/drawing/2014/main" id="{981469E9-1D54-90C8-4280-9390887CA6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>
          <a:xfrm>
            <a:off x="2458594" y="2316163"/>
            <a:ext cx="7422450" cy="3948112"/>
          </a:xfrm>
          <a:noFill/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BAE4D49-17DD-551B-88EA-5FBB30629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Slide Number Placeholder 4" hidden="1">
            <a:extLst>
              <a:ext uri="{FF2B5EF4-FFF2-40B4-BE49-F238E27FC236}">
                <a16:creationId xmlns:a16="http://schemas.microsoft.com/office/drawing/2014/main" id="{B1499A9C-6AA0-A4B9-D5FF-2D398640E9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5200" y="457200"/>
            <a:ext cx="1066800" cy="471488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10952"/>
            <a:ext cx="5259554" cy="2495028"/>
          </a:xfrm>
        </p:spPr>
        <p:txBody>
          <a:bodyPr anchor="b">
            <a:normAutofit/>
          </a:bodyPr>
          <a:lstStyle/>
          <a:p>
            <a:r>
              <a:rPr lang="en-US" i="1" dirty="0"/>
              <a:t>Some of Herbert's Film Music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505980"/>
            <a:ext cx="5259554" cy="2233233"/>
          </a:xfrm>
        </p:spPr>
        <p:txBody>
          <a:bodyPr vert="horz" lIns="91440" tIns="0" rIns="9144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Herbert’s involvement in silent film music: </a:t>
            </a:r>
          </a:p>
          <a:p>
            <a:pPr marL="342900" indent="-342900">
              <a:spcAft>
                <a:spcPts val="600"/>
              </a:spcAft>
              <a:buChar char="•"/>
            </a:pPr>
            <a:r>
              <a:rPr lang="en-US" dirty="0"/>
              <a:t>The Red Mill (1927) </a:t>
            </a:r>
          </a:p>
          <a:p>
            <a:pPr marL="342900" indent="-342900">
              <a:spcAft>
                <a:spcPts val="600"/>
              </a:spcAft>
              <a:buChar char="•"/>
            </a:pPr>
            <a:r>
              <a:rPr lang="en-US" dirty="0"/>
              <a:t>Janice Meredith (1924)</a:t>
            </a:r>
          </a:p>
          <a:p>
            <a:pPr marL="342900" indent="-342900">
              <a:spcAft>
                <a:spcPts val="600"/>
              </a:spcAft>
              <a:buChar char="•"/>
            </a:pPr>
            <a:endParaRPr lang="en-US" dirty="0"/>
          </a:p>
        </p:txBody>
      </p:sp>
      <p:pic>
        <p:nvPicPr>
          <p:cNvPr id="6" name="Picture Placeholder 5" descr="A cd case with a picture of a windmill and people&#10;&#10;Description automatically generated">
            <a:extLst>
              <a:ext uri="{FF2B5EF4-FFF2-40B4-BE49-F238E27FC236}">
                <a16:creationId xmlns:a16="http://schemas.microsoft.com/office/drawing/2014/main" id="{B6EB051F-82BC-11AD-C2FE-351898FBFE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301" r="16301"/>
          <a:stretch/>
        </p:blipFill>
        <p:spPr>
          <a:noFill/>
        </p:spPr>
      </p:pic>
      <p:pic>
        <p:nvPicPr>
          <p:cNvPr id="4" name="Online Media 3" title="THE RED MILL Soundtrack CD 82/100 - O.S.T Original 1951 Al Goodman">
            <a:hlinkClick r:id="" action="ppaction://media"/>
            <a:extLst>
              <a:ext uri="{FF2B5EF4-FFF2-40B4-BE49-F238E27FC236}">
                <a16:creationId xmlns:a16="http://schemas.microsoft.com/office/drawing/2014/main" id="{B3600AE6-8CC2-61B8-B433-ED73B31B6B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9947" y="412630"/>
            <a:ext cx="6984521" cy="27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3725"/>
            <a:ext cx="10511627" cy="1012785"/>
          </a:xfrm>
        </p:spPr>
        <p:txBody>
          <a:bodyPr anchor="b">
            <a:normAutofit/>
          </a:bodyPr>
          <a:lstStyle/>
          <a:p>
            <a:r>
              <a:rPr lang="en-US" dirty="0"/>
              <a:t>Herbert's influence in Silent Films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752038EA-0B10-452D-2DBC-BB4C58E44B0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5528282"/>
              </p:ext>
            </p:extLst>
          </p:nvPr>
        </p:nvGraphicFramePr>
        <p:xfrm>
          <a:off x="915188" y="1836103"/>
          <a:ext cx="10510838" cy="394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 anchor="t">
            <a:normAutofit/>
          </a:bodyPr>
          <a:lstStyle/>
          <a:p>
            <a:r>
              <a:rPr lang="en-US"/>
              <a:t>Influence on Later Film Music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52977" y="2457794"/>
            <a:ext cx="3283119" cy="4144192"/>
          </a:xfrm>
        </p:spPr>
        <p:txBody>
          <a:bodyPr vert="horz" lIns="91440" tIns="0" rIns="91440" bIns="0" rtlCol="0">
            <a:normAutofit/>
          </a:bodyPr>
          <a:lstStyle/>
          <a:p>
            <a:r>
              <a:rPr lang="en-US" b="0" dirty="0"/>
              <a:t>Musical similarities between Herbert and Hisaishi. </a:t>
            </a:r>
          </a:p>
          <a:p>
            <a:r>
              <a:rPr lang="en-US" b="0" dirty="0"/>
              <a:t>For instance, both composers used sweeping orchestral scores to create a sense of grandeur and emotion.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5899" y="2419484"/>
            <a:ext cx="3763950" cy="4144192"/>
          </a:xfrm>
        </p:spPr>
        <p:txBody>
          <a:bodyPr vert="horz" lIns="91440" tIns="0" rIns="91440" bIns="0" rtlCol="0">
            <a:normAutofit/>
          </a:bodyPr>
          <a:lstStyle/>
          <a:p>
            <a:pPr marL="283210" lvl="1" indent="-283210"/>
            <a:r>
              <a:rPr lang="en-US" dirty="0"/>
              <a:t>Orchestration (large orchestra)</a:t>
            </a:r>
          </a:p>
          <a:p>
            <a:pPr marL="283210" lvl="1" indent="-283210"/>
            <a:r>
              <a:rPr lang="en-US" dirty="0"/>
              <a:t>Mood setting (evoking specific emotions)</a:t>
            </a:r>
          </a:p>
          <a:p>
            <a:pPr marL="283210" lvl="1" indent="-283210"/>
            <a:r>
              <a:rPr lang="en-US" dirty="0"/>
              <a:t>Thematic development (leitmotifs)</a:t>
            </a:r>
          </a:p>
        </p:txBody>
      </p:sp>
      <p:pic>
        <p:nvPicPr>
          <p:cNvPr id="6" name="Picture 5" descr="A blue and yellow label on a black surface&#10;&#10;Description automatically generated">
            <a:extLst>
              <a:ext uri="{FF2B5EF4-FFF2-40B4-BE49-F238E27FC236}">
                <a16:creationId xmlns:a16="http://schemas.microsoft.com/office/drawing/2014/main" id="{64A0237D-0E2C-46BB-78ED-C5478800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19" r="23431" b="-1"/>
          <a:stretch/>
        </p:blipFill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8" name="Date Placeholder 6" hidden="1">
            <a:extLst>
              <a:ext uri="{FF2B5EF4-FFF2-40B4-BE49-F238E27FC236}">
                <a16:creationId xmlns:a16="http://schemas.microsoft.com/office/drawing/2014/main" id="{65F99FD2-8BEE-D778-24D5-19AFC339F9E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C073639-0B4C-483C-AE29-512268DB3DAB}" type="datetime1">
              <a:rPr lang="en-US"/>
              <a:pPr>
                <a:spcAft>
                  <a:spcPts val="600"/>
                </a:spcAft>
              </a:pPr>
              <a:t>12/3/24</a:t>
            </a:fld>
            <a:endParaRPr lang="en-US"/>
          </a:p>
        </p:txBody>
      </p:sp>
      <p:sp>
        <p:nvSpPr>
          <p:cNvPr id="39" name="Footer Placeholder 7">
            <a:extLst>
              <a:ext uri="{FF2B5EF4-FFF2-40B4-BE49-F238E27FC236}">
                <a16:creationId xmlns:a16="http://schemas.microsoft.com/office/drawing/2014/main" id="{6545DF48-B32F-411F-DFE0-EC7CFCE6B4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24623-54C6-47EB-40F4-7D2C9CEA3824}"/>
              </a:ext>
            </a:extLst>
          </p:cNvPr>
          <p:cNvSpPr txBox="1"/>
          <p:nvPr/>
        </p:nvSpPr>
        <p:spPr>
          <a:xfrm>
            <a:off x="914400" y="1490271"/>
            <a:ext cx="778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Herbert’s musical techniques influence modern composers, particularly Joe Hisaishi, who scored Nausicaä of the Valley of the Wind (1984)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4635"/>
            <a:ext cx="7796464" cy="765430"/>
          </a:xfrm>
        </p:spPr>
        <p:txBody>
          <a:bodyPr anchor="b">
            <a:normAutofit/>
          </a:bodyPr>
          <a:lstStyle/>
          <a:p>
            <a:r>
              <a:rPr lang="en-US" dirty="0"/>
              <a:t>Integrating music and film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05848"/>
            <a:ext cx="3283119" cy="3720337"/>
          </a:xfrm>
        </p:spPr>
        <p:txBody>
          <a:bodyPr vert="horz" lIns="91440" tIns="0" rIns="91440" bIns="0" rtlCol="0"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His method of pairing music with visuals is still used in modern cinema, including animated films like Nausicaä of the Valley of the Wind.</a:t>
            </a:r>
          </a:p>
          <a:p>
            <a:pPr>
              <a:buFont typeface="Arial"/>
              <a:buChar char="•"/>
            </a:pPr>
            <a:r>
              <a:rPr lang="en-US" dirty="0"/>
              <a:t>Herbert’s music was paired with specific scenes from his silent films.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sheet music for a book&#10;&#10;Description automatically generated">
            <a:extLst>
              <a:ext uri="{FF2B5EF4-FFF2-40B4-BE49-F238E27FC236}">
                <a16:creationId xmlns:a16="http://schemas.microsoft.com/office/drawing/2014/main" id="{FD735A4E-1C36-6800-7371-5A6BAC6129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2632" y="1717176"/>
            <a:ext cx="3079376" cy="4114800"/>
          </a:xfr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>
            <a:normAutofit/>
          </a:bodyPr>
          <a:lstStyle/>
          <a:p>
            <a:r>
              <a:rPr lang="en-US" dirty="0"/>
              <a:t>Legacy and Impact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36191D9-99FE-2E4C-B039-8AF865B22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5183188" y="1456849"/>
            <a:ext cx="6172200" cy="3934777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 vert="horz" lIns="91440" tIns="0" rIns="91440" bIns="0" rtlCol="0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Herbert’s pioneering work in silent film music influenced future film composers, especially in terms of musical storytelling.</a:t>
            </a:r>
          </a:p>
          <a:p>
            <a:pPr marL="342900" indent="-342900">
              <a:buChar char="•"/>
            </a:pPr>
            <a:endParaRPr lang="en-US" dirty="0"/>
          </a:p>
          <a:p>
            <a:pPr marL="342900" indent="-342900">
              <a:buChar char="•"/>
            </a:pPr>
            <a:r>
              <a:rPr lang="en-US" dirty="0"/>
              <a:t>His music is still used in modern orchestral film scores. 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0D983527-D078-25E2-267D-80DBA75E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C7EEDB6-108A-4367-9068-CD8C83B5BB3C}" type="datetime1">
              <a:rPr lang="en-US"/>
              <a:pPr>
                <a:spcAft>
                  <a:spcPts val="600"/>
                </a:spcAft>
              </a:pPr>
              <a:t>12/3/24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34987ED-0873-DB99-64B4-05CD1209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Thank 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cs typeface="Sabon Next LT"/>
            </a:endParaRPr>
          </a:p>
          <a:p>
            <a:endParaRPr lang="en-US" dirty="0">
              <a:cs typeface="Sabon Next LT"/>
            </a:endParaRPr>
          </a:p>
          <a:p>
            <a:r>
              <a:rPr lang="en-US" dirty="0">
                <a:cs typeface="Sabon Next LT"/>
              </a:rPr>
              <a:t>Diego Montes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hronicleVTI">
      <a:majorFont>
        <a:latin typeface="Univers Condensed"/>
        <a:ea typeface=""/>
        <a:cs typeface=""/>
      </a:majorFont>
      <a:minorFont>
        <a:latin typeface="Calisto MT" panose="02040603050505030304"/>
        <a:ea typeface=""/>
        <a:cs typeface="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34FD3B1-53CD-4A5C-943C-C44DFF248C3E}" vid="{19A790DA-2E4D-4134-98A6-7DECB1A1B8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FA76D1-3C6D-40BC-A42D-496B6EDE8B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B7F6F-2C08-4296-B7AB-C2C3F4219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269</Words>
  <Application>Microsoft Macintosh PowerPoint</Application>
  <PresentationFormat>Widescreen</PresentationFormat>
  <Paragraphs>44</Paragraphs>
  <Slides>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Sabon Next LT</vt:lpstr>
      <vt:lpstr>Univers Condensed</vt:lpstr>
      <vt:lpstr>ChronicleVTI</vt:lpstr>
      <vt:lpstr>Victor Herbert  The Maestro Behind Silent Film's Musical Magic</vt:lpstr>
      <vt:lpstr>Early Life and Career</vt:lpstr>
      <vt:lpstr>composer and conductor.</vt:lpstr>
      <vt:lpstr>Some of Herbert's Film Music</vt:lpstr>
      <vt:lpstr>Herbert's influence in Silent Films</vt:lpstr>
      <vt:lpstr>Influence on Later Film Music</vt:lpstr>
      <vt:lpstr>Integrating music and film</vt:lpstr>
      <vt:lpstr>Legacy and Impact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Kendra Leonard</cp:lastModifiedBy>
  <cp:revision>237</cp:revision>
  <dcterms:created xsi:type="dcterms:W3CDTF">2024-11-26T20:43:38Z</dcterms:created>
  <dcterms:modified xsi:type="dcterms:W3CDTF">2024-12-03T17:16:00Z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